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857" autoAdjust="0"/>
  </p:normalViewPr>
  <p:slideViewPr>
    <p:cSldViewPr snapToGrid="0">
      <p:cViewPr>
        <p:scale>
          <a:sx n="50" d="100"/>
          <a:sy n="50" d="100"/>
        </p:scale>
        <p:origin x="150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6C51AB-A5F4-4048-9567-9120367FB9A0}" type="datetimeFigureOut">
              <a:rPr lang="vi-VN" smtClean="0"/>
              <a:t>14/08/2020</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999D87-6F49-4983-A65B-69DDBFC8FB11}" type="slidenum">
              <a:rPr lang="vi-VN" smtClean="0"/>
              <a:t>‹#›</a:t>
            </a:fld>
            <a:endParaRPr lang="vi-VN"/>
          </a:p>
        </p:txBody>
      </p:sp>
    </p:spTree>
    <p:extLst>
      <p:ext uri="{BB962C8B-B14F-4D97-AF65-F5344CB8AC3E}">
        <p14:creationId xmlns:p14="http://schemas.microsoft.com/office/powerpoint/2010/main" val="3023988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21999D87-6F49-4983-A65B-69DDBFC8FB11}" type="slidenum">
              <a:rPr lang="vi-VN" smtClean="0"/>
              <a:t>14</a:t>
            </a:fld>
            <a:endParaRPr lang="vi-VN"/>
          </a:p>
        </p:txBody>
      </p:sp>
    </p:spTree>
    <p:extLst>
      <p:ext uri="{BB962C8B-B14F-4D97-AF65-F5344CB8AC3E}">
        <p14:creationId xmlns:p14="http://schemas.microsoft.com/office/powerpoint/2010/main" val="150933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4448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7908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651975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07292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8129503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301523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3351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610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814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8/14/2020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4370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8/14/2020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0202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8/14/2020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8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8/14/2020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91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8/14/2020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71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8/14/2020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6018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35E72C73-2D91-4E12-BA25-F0AA0C03599B}" type="datetimeFigureOut">
              <a:rPr lang="en-US" smtClean="0"/>
              <a:t>8/14/2020</a:t>
            </a:fld>
            <a:endParaRPr lang="en-US" dirty="0"/>
          </a:p>
        </p:txBody>
      </p:sp>
    </p:spTree>
    <p:extLst>
      <p:ext uri="{BB962C8B-B14F-4D97-AF65-F5344CB8AC3E}">
        <p14:creationId xmlns:p14="http://schemas.microsoft.com/office/powerpoint/2010/main" val="1647462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451C3-0FF4-47C4-B829-773ADF60F88C}" type="datetimeFigureOut">
              <a:rPr lang="en-US" smtClean="0"/>
              <a:t>8/14/2020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07185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ctr"/>
            <a:r>
              <a:rPr lang="vi-VN" sz="2800" dirty="0">
                <a:solidFill>
                  <a:srgbClr val="0070C0"/>
                </a:solidFill>
              </a:rPr>
              <a:t>TRƯỜNG CAO ĐẲNG CÔNG NGHỆ THỦ ĐỨC</a:t>
            </a:r>
            <a:br>
              <a:rPr lang="vi-VN" sz="2800" dirty="0">
                <a:solidFill>
                  <a:srgbClr val="0070C0"/>
                </a:solidFill>
              </a:rPr>
            </a:br>
            <a:r>
              <a:rPr lang="vi-VN" sz="2800" b="1" u="sng" dirty="0">
                <a:solidFill>
                  <a:srgbClr val="0070C0"/>
                </a:solidFill>
              </a:rPr>
              <a:t>KHOA CÔNG NGHỆ THÔNG TIN  </a:t>
            </a:r>
            <a:r>
              <a:rPr lang="vi-VN" sz="2800" dirty="0">
                <a:solidFill>
                  <a:srgbClr val="0070C0"/>
                </a:solidFill>
              </a:rPr>
              <a:t/>
            </a:r>
            <a:br>
              <a:rPr lang="vi-VN" sz="2800" dirty="0">
                <a:solidFill>
                  <a:srgbClr val="0070C0"/>
                </a:solidFill>
              </a:rPr>
            </a:br>
            <a:r>
              <a:rPr lang="vi-VN" sz="2800" b="1" dirty="0">
                <a:solidFill>
                  <a:srgbClr val="0070C0"/>
                </a:solidFill>
              </a:rPr>
              <a:t> </a:t>
            </a:r>
            <a:r>
              <a:rPr lang="vi-VN" sz="2800" dirty="0">
                <a:solidFill>
                  <a:srgbClr val="0070C0"/>
                </a:solidFill>
              </a:rPr>
              <a:t/>
            </a:r>
            <a:br>
              <a:rPr lang="vi-VN" sz="2800" dirty="0">
                <a:solidFill>
                  <a:srgbClr val="0070C0"/>
                </a:solidFill>
              </a:rPr>
            </a:br>
            <a:r>
              <a:rPr lang="vi-VN" sz="2800" b="1" dirty="0">
                <a:solidFill>
                  <a:srgbClr val="0070C0"/>
                </a:solidFill>
              </a:rPr>
              <a:t>BÁO CÁO KẾT THÚC MÔN HỌC</a:t>
            </a:r>
            <a:r>
              <a:rPr lang="vi-VN" sz="2800" dirty="0">
                <a:solidFill>
                  <a:srgbClr val="0070C0"/>
                </a:solidFill>
              </a:rPr>
              <a:t/>
            </a:r>
            <a:br>
              <a:rPr lang="vi-VN" sz="2800" dirty="0">
                <a:solidFill>
                  <a:srgbClr val="0070C0"/>
                </a:solidFill>
              </a:rPr>
            </a:br>
            <a:r>
              <a:rPr lang="vi-VN" sz="2800" dirty="0">
                <a:solidFill>
                  <a:srgbClr val="0070C0"/>
                </a:solidFill>
              </a:rPr>
              <a:t>Lập trình android nâng cao</a:t>
            </a:r>
            <a:br>
              <a:rPr lang="vi-VN" sz="2800" dirty="0">
                <a:solidFill>
                  <a:srgbClr val="0070C0"/>
                </a:solidFill>
              </a:rPr>
            </a:br>
            <a:r>
              <a:rPr lang="vi-VN" sz="2800" dirty="0">
                <a:solidFill>
                  <a:srgbClr val="0070C0"/>
                </a:solidFill>
              </a:rPr>
              <a:t> </a:t>
            </a:r>
            <a:br>
              <a:rPr lang="vi-VN" sz="2800" dirty="0">
                <a:solidFill>
                  <a:srgbClr val="0070C0"/>
                </a:solidFill>
              </a:rPr>
            </a:br>
            <a:r>
              <a:rPr lang="vi-VN" sz="2800" dirty="0">
                <a:solidFill>
                  <a:srgbClr val="0070C0"/>
                </a:solidFill>
              </a:rPr>
              <a:t> </a:t>
            </a:r>
            <a:br>
              <a:rPr lang="vi-VN" sz="2800" dirty="0">
                <a:solidFill>
                  <a:srgbClr val="0070C0"/>
                </a:solidFill>
              </a:rPr>
            </a:br>
            <a:r>
              <a:rPr lang="vi-VN" sz="2800" b="1" dirty="0">
                <a:solidFill>
                  <a:srgbClr val="0070C0"/>
                </a:solidFill>
              </a:rPr>
              <a:t>Xây dựng ứng dụng “Quản Lý Chấm Điểm”</a:t>
            </a:r>
            <a:r>
              <a:rPr lang="vi-VN" sz="3200" dirty="0"/>
              <a:t/>
            </a:r>
            <a:br>
              <a:rPr lang="vi-VN" sz="3200" dirty="0"/>
            </a:br>
            <a:endParaRPr lang="vi-VN" sz="3200" dirty="0"/>
          </a:p>
        </p:txBody>
      </p:sp>
      <p:sp>
        <p:nvSpPr>
          <p:cNvPr id="3" name="Subtitle 2"/>
          <p:cNvSpPr>
            <a:spLocks noGrp="1"/>
          </p:cNvSpPr>
          <p:nvPr>
            <p:ph type="subTitle" idx="1"/>
          </p:nvPr>
        </p:nvSpPr>
        <p:spPr>
          <a:xfrm>
            <a:off x="1100051" y="4455621"/>
            <a:ext cx="10058400" cy="1475280"/>
          </a:xfrm>
        </p:spPr>
        <p:txBody>
          <a:bodyPr>
            <a:normAutofit fontScale="55000" lnSpcReduction="20000"/>
          </a:bodyPr>
          <a:lstStyle/>
          <a:p>
            <a:pPr algn="ctr"/>
            <a:r>
              <a:rPr lang="vi-VN" sz="3700" b="1" dirty="0">
                <a:solidFill>
                  <a:schemeClr val="tx1"/>
                </a:solidFill>
                <a:latin typeface="+mj-lt"/>
              </a:rPr>
              <a:t>Giảng viên </a:t>
            </a:r>
            <a:r>
              <a:rPr lang="vi-VN" sz="3700" b="1" dirty="0" smtClean="0">
                <a:solidFill>
                  <a:schemeClr val="tx1"/>
                </a:solidFill>
                <a:latin typeface="+mj-lt"/>
              </a:rPr>
              <a:t>hướng </a:t>
            </a:r>
            <a:r>
              <a:rPr lang="vi-VN" sz="3700" b="1" dirty="0">
                <a:solidFill>
                  <a:schemeClr val="tx1"/>
                </a:solidFill>
                <a:latin typeface="+mj-lt"/>
              </a:rPr>
              <a:t>dẫn: Trương Bá Thái</a:t>
            </a:r>
          </a:p>
          <a:p>
            <a:pPr algn="l"/>
            <a:r>
              <a:rPr lang="vi-VN" sz="3700" b="1" dirty="0">
                <a:solidFill>
                  <a:schemeClr val="tx1"/>
                </a:solidFill>
                <a:latin typeface="+mj-lt"/>
              </a:rPr>
              <a:t>Sinh viên thực hiện: Nhóm 20</a:t>
            </a:r>
            <a:endParaRPr lang="vi-VN" sz="3700" dirty="0">
              <a:solidFill>
                <a:schemeClr val="tx1"/>
              </a:solidFill>
              <a:latin typeface="+mj-lt"/>
            </a:endParaRPr>
          </a:p>
          <a:p>
            <a:pPr marL="742950" lvl="0" indent="-742950" algn="l">
              <a:buFont typeface="+mj-lt"/>
              <a:buAutoNum type="arabicPeriod"/>
            </a:pPr>
            <a:r>
              <a:rPr lang="vi-VN" sz="3700" b="1" dirty="0">
                <a:solidFill>
                  <a:schemeClr val="tx1"/>
                </a:solidFill>
                <a:latin typeface="+mj-lt"/>
              </a:rPr>
              <a:t>Lê Quốc Dũng</a:t>
            </a:r>
            <a:endParaRPr lang="vi-VN" sz="3700" dirty="0">
              <a:solidFill>
                <a:schemeClr val="tx1"/>
              </a:solidFill>
              <a:latin typeface="+mj-lt"/>
            </a:endParaRPr>
          </a:p>
          <a:p>
            <a:pPr marL="742950" lvl="0" indent="-742950" algn="l">
              <a:buFont typeface="+mj-lt"/>
              <a:buAutoNum type="arabicPeriod"/>
            </a:pPr>
            <a:r>
              <a:rPr lang="vi-VN" sz="3700" b="1" dirty="0">
                <a:solidFill>
                  <a:schemeClr val="tx1"/>
                </a:solidFill>
                <a:latin typeface="+mj-lt"/>
              </a:rPr>
              <a:t>Nguyễn Tấn Quy</a:t>
            </a:r>
            <a:endParaRPr lang="vi-VN" sz="3700" dirty="0">
              <a:solidFill>
                <a:schemeClr val="tx1"/>
              </a:solidFill>
              <a:latin typeface="+mj-lt"/>
            </a:endParaRPr>
          </a:p>
          <a:p>
            <a:pPr algn="l"/>
            <a:endParaRPr lang="vi-VN" dirty="0">
              <a:solidFill>
                <a:schemeClr val="tx1"/>
              </a:solidFill>
              <a:latin typeface="Time news New Roman"/>
            </a:endParaRPr>
          </a:p>
        </p:txBody>
      </p:sp>
    </p:spTree>
    <p:extLst>
      <p:ext uri="{BB962C8B-B14F-4D97-AF65-F5344CB8AC3E}">
        <p14:creationId xmlns:p14="http://schemas.microsoft.com/office/powerpoint/2010/main" val="7499971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202191" y="488097"/>
            <a:ext cx="3718646" cy="6189794"/>
          </a:xfrm>
          <a:prstGeom prst="rect">
            <a:avLst/>
          </a:prstGeom>
          <a:noFill/>
          <a:ln>
            <a:noFill/>
          </a:ln>
        </p:spPr>
      </p:pic>
      <p:sp>
        <p:nvSpPr>
          <p:cNvPr id="3"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Thông Tin Chấm Bài</a:t>
            </a:r>
            <a:endParaRPr lang="vi-VN" dirty="0"/>
          </a:p>
        </p:txBody>
      </p:sp>
      <p:graphicFrame>
        <p:nvGraphicFramePr>
          <p:cNvPr id="4" name="Table 3"/>
          <p:cNvGraphicFramePr>
            <a:graphicFrameLocks noGrp="1"/>
          </p:cNvGraphicFramePr>
          <p:nvPr>
            <p:extLst>
              <p:ext uri="{D42A27DB-BD31-4B8C-83A1-F6EECF244321}">
                <p14:modId xmlns:p14="http://schemas.microsoft.com/office/powerpoint/2010/main" val="2905010307"/>
              </p:ext>
            </p:extLst>
          </p:nvPr>
        </p:nvGraphicFramePr>
        <p:xfrm>
          <a:off x="4475019" y="820076"/>
          <a:ext cx="7495308" cy="5857814"/>
        </p:xfrm>
        <a:graphic>
          <a:graphicData uri="http://schemas.openxmlformats.org/drawingml/2006/table">
            <a:tbl>
              <a:tblPr firstRow="1" firstCol="1" bandRow="1">
                <a:tableStyleId>{5C22544A-7EE6-4342-B048-85BDC9FD1C3A}</a:tableStyleId>
              </a:tblPr>
              <a:tblGrid>
                <a:gridCol w="1818714">
                  <a:extLst>
                    <a:ext uri="{9D8B030D-6E8A-4147-A177-3AD203B41FA5}">
                      <a16:colId xmlns:a16="http://schemas.microsoft.com/office/drawing/2014/main" val="2839897237"/>
                    </a:ext>
                  </a:extLst>
                </a:gridCol>
                <a:gridCol w="2905606">
                  <a:extLst>
                    <a:ext uri="{9D8B030D-6E8A-4147-A177-3AD203B41FA5}">
                      <a16:colId xmlns:a16="http://schemas.microsoft.com/office/drawing/2014/main" val="1377325822"/>
                    </a:ext>
                  </a:extLst>
                </a:gridCol>
                <a:gridCol w="1280238">
                  <a:extLst>
                    <a:ext uri="{9D8B030D-6E8A-4147-A177-3AD203B41FA5}">
                      <a16:colId xmlns:a16="http://schemas.microsoft.com/office/drawing/2014/main" val="3397180373"/>
                    </a:ext>
                  </a:extLst>
                </a:gridCol>
                <a:gridCol w="1490750">
                  <a:extLst>
                    <a:ext uri="{9D8B030D-6E8A-4147-A177-3AD203B41FA5}">
                      <a16:colId xmlns:a16="http://schemas.microsoft.com/office/drawing/2014/main" val="2794470375"/>
                    </a:ext>
                  </a:extLst>
                </a:gridCol>
              </a:tblGrid>
              <a:tr h="577113">
                <a:tc>
                  <a:txBody>
                    <a:bodyPr/>
                    <a:lstStyle/>
                    <a:p>
                      <a:pPr algn="ctr">
                        <a:lnSpc>
                          <a:spcPct val="107000"/>
                        </a:lnSpc>
                        <a:spcAft>
                          <a:spcPts val="0"/>
                        </a:spcAft>
                      </a:pPr>
                      <a:r>
                        <a:rPr lang="vi-VN" sz="1800" dirty="0">
                          <a:effectLst/>
                        </a:rPr>
                        <a:t>Tiêu đề</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gn="ctr">
                        <a:lnSpc>
                          <a:spcPct val="107000"/>
                        </a:lnSpc>
                        <a:spcAft>
                          <a:spcPts val="0"/>
                        </a:spcAft>
                      </a:pPr>
                      <a:r>
                        <a:rPr lang="vi-VN" sz="1800">
                          <a:effectLst/>
                        </a:rPr>
                        <a:t>Mô tả</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gn="ctr">
                        <a:lnSpc>
                          <a:spcPct val="107000"/>
                        </a:lnSpc>
                        <a:spcAft>
                          <a:spcPts val="0"/>
                        </a:spcAft>
                      </a:pPr>
                      <a:r>
                        <a:rPr lang="vi-VN" sz="1800">
                          <a:effectLst/>
                        </a:rPr>
                        <a:t> Qui trình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gn="ctr">
                        <a:lnSpc>
                          <a:spcPct val="107000"/>
                        </a:lnSpc>
                        <a:spcAft>
                          <a:spcPts val="0"/>
                        </a:spcAft>
                      </a:pPr>
                      <a:r>
                        <a:rPr lang="vi-VN" sz="1800">
                          <a:effectLst/>
                        </a:rPr>
                        <a:t>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extLst>
                  <a:ext uri="{0D108BD9-81ED-4DB2-BD59-A6C34878D82A}">
                    <a16:rowId xmlns:a16="http://schemas.microsoft.com/office/drawing/2014/main" val="2408201068"/>
                  </a:ext>
                </a:extLst>
              </a:tr>
              <a:tr h="1175897">
                <a:tc>
                  <a:txBody>
                    <a:bodyPr/>
                    <a:lstStyle/>
                    <a:p>
                      <a:pPr>
                        <a:lnSpc>
                          <a:spcPct val="107000"/>
                        </a:lnSpc>
                        <a:spcAft>
                          <a:spcPts val="0"/>
                        </a:spcAft>
                      </a:pPr>
                      <a:r>
                        <a:rPr lang="vi-VN" sz="1800">
                          <a:effectLst/>
                        </a:rPr>
                        <a:t>Màn hình phiếu chấm bài</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Màn hình có :</a:t>
                      </a:r>
                      <a:endParaRPr lang="vi-VN" sz="1100">
                        <a:effectLst/>
                      </a:endParaRPr>
                    </a:p>
                    <a:p>
                      <a:pPr marL="342900" lvl="0" indent="-342900">
                        <a:lnSpc>
                          <a:spcPct val="107000"/>
                        </a:lnSpc>
                        <a:spcAft>
                          <a:spcPts val="0"/>
                        </a:spcAft>
                        <a:buFont typeface="Arial" panose="020B0604020202020204" pitchFamily="34" charset="0"/>
                        <a:buChar char="-"/>
                      </a:pPr>
                      <a:r>
                        <a:rPr lang="vi-VN" sz="1800">
                          <a:effectLst/>
                        </a:rPr>
                        <a:t>1 TextView</a:t>
                      </a:r>
                      <a:endParaRPr lang="vi-VN" sz="1100">
                        <a:effectLst/>
                      </a:endParaRPr>
                    </a:p>
                    <a:p>
                      <a:pPr marL="342900" lvl="0" indent="-342900">
                        <a:lnSpc>
                          <a:spcPct val="107000"/>
                        </a:lnSpc>
                        <a:spcAft>
                          <a:spcPts val="0"/>
                        </a:spcAft>
                        <a:buFont typeface="Arial" panose="020B0604020202020204" pitchFamily="34" charset="0"/>
                        <a:buChar char="-"/>
                      </a:pPr>
                      <a:r>
                        <a:rPr lang="vi-VN" sz="1800">
                          <a:effectLst/>
                        </a:rPr>
                        <a:t>1 RecyclerView</a:t>
                      </a:r>
                      <a:endParaRPr lang="vi-VN" sz="1100">
                        <a:effectLst/>
                      </a:endParaRPr>
                    </a:p>
                    <a:p>
                      <a:pPr marL="342900" lvl="0" indent="-342900">
                        <a:lnSpc>
                          <a:spcPct val="107000"/>
                        </a:lnSpc>
                        <a:spcAft>
                          <a:spcPts val="0"/>
                        </a:spcAft>
                        <a:buFont typeface="Arial" panose="020B0604020202020204" pitchFamily="34" charset="0"/>
                        <a:buChar char="-"/>
                      </a:pPr>
                      <a:r>
                        <a:rPr lang="vi-VN" sz="1800">
                          <a:effectLst/>
                        </a:rPr>
                        <a:t>2 imagebutton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Thiết kế</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extLst>
                  <a:ext uri="{0D108BD9-81ED-4DB2-BD59-A6C34878D82A}">
                    <a16:rowId xmlns:a16="http://schemas.microsoft.com/office/drawing/2014/main" val="1052203148"/>
                  </a:ext>
                </a:extLst>
              </a:tr>
              <a:tr h="876496">
                <a:tc>
                  <a:txBody>
                    <a:bodyPr/>
                    <a:lstStyle/>
                    <a:p>
                      <a:pPr>
                        <a:lnSpc>
                          <a:spcPct val="107000"/>
                        </a:lnSpc>
                        <a:spcAft>
                          <a:spcPts val="0"/>
                        </a:spcAft>
                      </a:pPr>
                      <a:r>
                        <a:rPr lang="vi-VN" sz="1800">
                          <a:effectLst/>
                        </a:rPr>
                        <a:t>TextView “Phiếu chấm bài”</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dirty="0">
                          <a:effectLst/>
                        </a:rPr>
                        <a:t>Hiển thị</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Hiển thị</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extLst>
                  <a:ext uri="{0D108BD9-81ED-4DB2-BD59-A6C34878D82A}">
                    <a16:rowId xmlns:a16="http://schemas.microsoft.com/office/drawing/2014/main" val="3986123710"/>
                  </a:ext>
                </a:extLst>
              </a:tr>
              <a:tr h="1475298">
                <a:tc>
                  <a:txBody>
                    <a:bodyPr/>
                    <a:lstStyle/>
                    <a:p>
                      <a:pPr>
                        <a:lnSpc>
                          <a:spcPct val="107000"/>
                        </a:lnSpc>
                        <a:spcAft>
                          <a:spcPts val="0"/>
                        </a:spcAft>
                      </a:pPr>
                      <a:r>
                        <a:rPr lang="vi-VN" sz="1800">
                          <a:effectLst/>
                        </a:rPr>
                        <a:t>RecyclerView hiển thị danh sách “Phiếu chấm bài”</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Hiển thị danh sách phiếu chấm bài</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dirty="0">
                          <a:effectLst/>
                        </a:rPr>
                        <a:t>Click</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Hiển thị</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extLst>
                  <a:ext uri="{0D108BD9-81ED-4DB2-BD59-A6C34878D82A}">
                    <a16:rowId xmlns:a16="http://schemas.microsoft.com/office/drawing/2014/main" val="309675143"/>
                  </a:ext>
                </a:extLst>
              </a:tr>
              <a:tr h="1175897">
                <a:tc>
                  <a:txBody>
                    <a:bodyPr/>
                    <a:lstStyle/>
                    <a:p>
                      <a:pPr>
                        <a:lnSpc>
                          <a:spcPct val="107000"/>
                        </a:lnSpc>
                        <a:spcAft>
                          <a:spcPts val="0"/>
                        </a:spcAft>
                      </a:pPr>
                      <a:r>
                        <a:rPr lang="vi-VN" sz="1800">
                          <a:effectLst/>
                        </a:rPr>
                        <a:t>ImageButton “Sửa”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Sửa lại thông tin phiếu chấm bài trong danh sách RecyclerView</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extLst>
                  <a:ext uri="{0D108BD9-81ED-4DB2-BD59-A6C34878D82A}">
                    <a16:rowId xmlns:a16="http://schemas.microsoft.com/office/drawing/2014/main" val="2472574841"/>
                  </a:ext>
                </a:extLst>
              </a:tr>
              <a:tr h="577113">
                <a:tc>
                  <a:txBody>
                    <a:bodyPr/>
                    <a:lstStyle/>
                    <a:p>
                      <a:pPr>
                        <a:lnSpc>
                          <a:spcPct val="107000"/>
                        </a:lnSpc>
                        <a:spcAft>
                          <a:spcPts val="0"/>
                        </a:spcAft>
                      </a:pPr>
                      <a:r>
                        <a:rPr lang="vi-VN" sz="1800">
                          <a:effectLst/>
                        </a:rPr>
                        <a:t>ImageButton “Xóa”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Xóa phiếu chấm bài</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tc>
                  <a:txBody>
                    <a:bodyPr/>
                    <a:lstStyle/>
                    <a:p>
                      <a:pPr>
                        <a:lnSpc>
                          <a:spcPct val="107000"/>
                        </a:lnSpc>
                        <a:spcAft>
                          <a:spcPts val="0"/>
                        </a:spcAft>
                      </a:pPr>
                      <a:r>
                        <a:rPr lang="vi-VN" sz="1800" dirty="0">
                          <a:effectLst/>
                        </a:rPr>
                        <a:t>N/A</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3694" marR="53694" marT="0" marB="0"/>
                </a:tc>
                <a:extLst>
                  <a:ext uri="{0D108BD9-81ED-4DB2-BD59-A6C34878D82A}">
                    <a16:rowId xmlns:a16="http://schemas.microsoft.com/office/drawing/2014/main" val="3450892733"/>
                  </a:ext>
                </a:extLst>
              </a:tr>
            </a:tbl>
          </a:graphicData>
        </a:graphic>
      </p:graphicFrame>
      <p:sp>
        <p:nvSpPr>
          <p:cNvPr id="5" name="Rectangle 1"/>
          <p:cNvSpPr>
            <a:spLocks noChangeArrowheads="1"/>
          </p:cNvSpPr>
          <p:nvPr/>
        </p:nvSpPr>
        <p:spPr bwMode="auto">
          <a:xfrm>
            <a:off x="5029200" y="331978"/>
            <a:ext cx="235994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0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kumimoji="0" lang="vi-VN" altLang="vi-V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4623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Thêm Thông Tin Chấm Bài</a:t>
            </a:r>
            <a:endParaRPr lang="vi-VN"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89116" y="396588"/>
            <a:ext cx="3704012" cy="6364432"/>
          </a:xfrm>
          <a:prstGeom prst="rect">
            <a:avLst/>
          </a:prstGeom>
          <a:noFill/>
          <a:ln>
            <a:noFill/>
          </a:ln>
        </p:spPr>
      </p:pic>
      <p:graphicFrame>
        <p:nvGraphicFramePr>
          <p:cNvPr id="4" name="Table 3"/>
          <p:cNvGraphicFramePr>
            <a:graphicFrameLocks noGrp="1"/>
          </p:cNvGraphicFramePr>
          <p:nvPr>
            <p:extLst>
              <p:ext uri="{D42A27DB-BD31-4B8C-83A1-F6EECF244321}">
                <p14:modId xmlns:p14="http://schemas.microsoft.com/office/powerpoint/2010/main" val="894675077"/>
              </p:ext>
            </p:extLst>
          </p:nvPr>
        </p:nvGraphicFramePr>
        <p:xfrm>
          <a:off x="4461165" y="823933"/>
          <a:ext cx="7509164" cy="5967571"/>
        </p:xfrm>
        <a:graphic>
          <a:graphicData uri="http://schemas.openxmlformats.org/drawingml/2006/table">
            <a:tbl>
              <a:tblPr firstRow="1" firstCol="1" bandRow="1">
                <a:tableStyleId>{5C22544A-7EE6-4342-B048-85BDC9FD1C3A}</a:tableStyleId>
              </a:tblPr>
              <a:tblGrid>
                <a:gridCol w="1822076">
                  <a:extLst>
                    <a:ext uri="{9D8B030D-6E8A-4147-A177-3AD203B41FA5}">
                      <a16:colId xmlns:a16="http://schemas.microsoft.com/office/drawing/2014/main" val="3259256304"/>
                    </a:ext>
                  </a:extLst>
                </a:gridCol>
                <a:gridCol w="2910977">
                  <a:extLst>
                    <a:ext uri="{9D8B030D-6E8A-4147-A177-3AD203B41FA5}">
                      <a16:colId xmlns:a16="http://schemas.microsoft.com/office/drawing/2014/main" val="411205433"/>
                    </a:ext>
                  </a:extLst>
                </a:gridCol>
                <a:gridCol w="1282605">
                  <a:extLst>
                    <a:ext uri="{9D8B030D-6E8A-4147-A177-3AD203B41FA5}">
                      <a16:colId xmlns:a16="http://schemas.microsoft.com/office/drawing/2014/main" val="4000718115"/>
                    </a:ext>
                  </a:extLst>
                </a:gridCol>
                <a:gridCol w="1493506">
                  <a:extLst>
                    <a:ext uri="{9D8B030D-6E8A-4147-A177-3AD203B41FA5}">
                      <a16:colId xmlns:a16="http://schemas.microsoft.com/office/drawing/2014/main" val="2903410790"/>
                    </a:ext>
                  </a:extLst>
                </a:gridCol>
              </a:tblGrid>
              <a:tr h="499024">
                <a:tc>
                  <a:txBody>
                    <a:bodyPr/>
                    <a:lstStyle/>
                    <a:p>
                      <a:pPr algn="ctr">
                        <a:lnSpc>
                          <a:spcPct val="107000"/>
                        </a:lnSpc>
                        <a:spcAft>
                          <a:spcPts val="0"/>
                        </a:spcAft>
                      </a:pPr>
                      <a:r>
                        <a:rPr lang="vi-VN" sz="1600">
                          <a:effectLst/>
                        </a:rPr>
                        <a:t>Tiêu đề</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gn="ctr">
                        <a:lnSpc>
                          <a:spcPct val="107000"/>
                        </a:lnSpc>
                        <a:spcAft>
                          <a:spcPts val="0"/>
                        </a:spcAft>
                      </a:pPr>
                      <a:r>
                        <a:rPr lang="vi-VN" sz="1600">
                          <a:effectLst/>
                        </a:rPr>
                        <a:t>Mô tả</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gn="ctr">
                        <a:lnSpc>
                          <a:spcPct val="107000"/>
                        </a:lnSpc>
                        <a:spcAft>
                          <a:spcPts val="0"/>
                        </a:spcAft>
                      </a:pPr>
                      <a:r>
                        <a:rPr lang="vi-VN" sz="1600">
                          <a:effectLst/>
                        </a:rPr>
                        <a:t> Qui trình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gn="ctr">
                        <a:lnSpc>
                          <a:spcPct val="107000"/>
                        </a:lnSpc>
                        <a:spcAft>
                          <a:spcPts val="0"/>
                        </a:spcAft>
                      </a:pPr>
                      <a:r>
                        <a:rPr lang="vi-VN" sz="1600">
                          <a:effectLst/>
                        </a:rPr>
                        <a:t>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2869947630"/>
                  </a:ext>
                </a:extLst>
              </a:tr>
              <a:tr h="998049">
                <a:tc>
                  <a:txBody>
                    <a:bodyPr/>
                    <a:lstStyle/>
                    <a:p>
                      <a:pPr>
                        <a:lnSpc>
                          <a:spcPct val="107000"/>
                        </a:lnSpc>
                        <a:spcAft>
                          <a:spcPts val="0"/>
                        </a:spcAft>
                      </a:pPr>
                      <a:r>
                        <a:rPr lang="vi-VN" sz="1600">
                          <a:effectLst/>
                        </a:rPr>
                        <a:t>Màn hình sửa thông tin phiếu chấm</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dirty="0">
                          <a:effectLst/>
                        </a:rPr>
                        <a:t>Màn hình có :</a:t>
                      </a:r>
                      <a:endParaRPr lang="vi-VN" sz="1100" dirty="0">
                        <a:effectLst/>
                      </a:endParaRPr>
                    </a:p>
                    <a:p>
                      <a:pPr marL="342900" lvl="0" indent="-342900">
                        <a:lnSpc>
                          <a:spcPct val="107000"/>
                        </a:lnSpc>
                        <a:spcAft>
                          <a:spcPts val="0"/>
                        </a:spcAft>
                        <a:buFont typeface="Arial" panose="020B0604020202020204" pitchFamily="34" charset="0"/>
                        <a:buChar char="-"/>
                      </a:pPr>
                      <a:r>
                        <a:rPr lang="vi-VN" sz="1600" dirty="0">
                          <a:effectLst/>
                        </a:rPr>
                        <a:t>4 Edittex</a:t>
                      </a:r>
                      <a:endParaRPr lang="vi-VN" sz="1100" dirty="0">
                        <a:effectLst/>
                      </a:endParaRPr>
                    </a:p>
                    <a:p>
                      <a:pPr marL="342900" lvl="0" indent="-342900">
                        <a:lnSpc>
                          <a:spcPct val="107000"/>
                        </a:lnSpc>
                        <a:spcAft>
                          <a:spcPts val="0"/>
                        </a:spcAft>
                        <a:buFont typeface="Arial" panose="020B0604020202020204" pitchFamily="34" charset="0"/>
                        <a:buChar char="-"/>
                      </a:pPr>
                      <a:r>
                        <a:rPr lang="vi-VN" sz="1600" dirty="0">
                          <a:effectLst/>
                        </a:rPr>
                        <a:t>1 plaintext</a:t>
                      </a:r>
                      <a:endParaRPr lang="vi-VN" sz="1100" dirty="0">
                        <a:effectLst/>
                      </a:endParaRPr>
                    </a:p>
                    <a:p>
                      <a:pPr marL="342900" lvl="0" indent="-342900">
                        <a:lnSpc>
                          <a:spcPct val="107000"/>
                        </a:lnSpc>
                        <a:spcAft>
                          <a:spcPts val="0"/>
                        </a:spcAft>
                        <a:buFont typeface="Arial" panose="020B0604020202020204" pitchFamily="34" charset="0"/>
                        <a:buChar char="-"/>
                      </a:pPr>
                      <a:r>
                        <a:rPr lang="vi-VN" sz="1600" dirty="0">
                          <a:effectLst/>
                        </a:rPr>
                        <a:t>3 imagebutton</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Thiết kế</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895537721"/>
                  </a:ext>
                </a:extLst>
              </a:tr>
              <a:tr h="748537">
                <a:tc>
                  <a:txBody>
                    <a:bodyPr/>
                    <a:lstStyle/>
                    <a:p>
                      <a:pPr>
                        <a:lnSpc>
                          <a:spcPct val="107000"/>
                        </a:lnSpc>
                        <a:spcAft>
                          <a:spcPts val="0"/>
                        </a:spcAft>
                      </a:pPr>
                      <a:r>
                        <a:rPr lang="vi-VN" sz="1600">
                          <a:effectLst/>
                        </a:rPr>
                        <a:t>Edittex “Ngày giao bài”</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dirty="0">
                          <a:effectLst/>
                        </a:rPr>
                        <a:t>Hiển thị dữ liệu</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Hiển thị</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1013139180"/>
                  </a:ext>
                </a:extLst>
              </a:tr>
              <a:tr h="499024">
                <a:tc>
                  <a:txBody>
                    <a:bodyPr/>
                    <a:lstStyle/>
                    <a:p>
                      <a:pPr algn="ctr">
                        <a:lnSpc>
                          <a:spcPct val="107000"/>
                        </a:lnSpc>
                        <a:spcAft>
                          <a:spcPts val="0"/>
                        </a:spcAft>
                      </a:pPr>
                      <a:r>
                        <a:rPr lang="vi-VN" sz="1600">
                          <a:effectLst/>
                        </a:rPr>
                        <a:t>Edittex “Số phiếu”</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Hiển thị dữ liệu</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Hiển thị</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1658406147"/>
                  </a:ext>
                </a:extLst>
              </a:tr>
              <a:tr h="946842">
                <a:tc>
                  <a:txBody>
                    <a:bodyPr/>
                    <a:lstStyle/>
                    <a:p>
                      <a:pPr algn="ctr">
                        <a:lnSpc>
                          <a:spcPct val="107000"/>
                        </a:lnSpc>
                        <a:spcAft>
                          <a:spcPts val="0"/>
                        </a:spcAft>
                      </a:pPr>
                      <a:r>
                        <a:rPr lang="vi-VN" sz="1600">
                          <a:effectLst/>
                        </a:rPr>
                        <a:t>Edittex “Tên môn, mã môn, chi phí”</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dirty="0">
                          <a:effectLst/>
                        </a:rPr>
                        <a:t>Hiển thị dữ liệu</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Hiển thị</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3995095379"/>
                  </a:ext>
                </a:extLst>
              </a:tr>
              <a:tr h="748537">
                <a:tc>
                  <a:txBody>
                    <a:bodyPr/>
                    <a:lstStyle/>
                    <a:p>
                      <a:pPr>
                        <a:lnSpc>
                          <a:spcPct val="107000"/>
                        </a:lnSpc>
                        <a:spcAft>
                          <a:spcPts val="0"/>
                        </a:spcAft>
                      </a:pPr>
                      <a:r>
                        <a:rPr lang="vi-VN" sz="1600">
                          <a:effectLst/>
                        </a:rPr>
                        <a:t>ImageButton “Thêm”</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Thêm thông tin phiếu chấm bài trong danh sách RecyclerView</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845693924"/>
                  </a:ext>
                </a:extLst>
              </a:tr>
              <a:tr h="748537">
                <a:tc>
                  <a:txBody>
                    <a:bodyPr/>
                    <a:lstStyle/>
                    <a:p>
                      <a:pPr>
                        <a:lnSpc>
                          <a:spcPct val="107000"/>
                        </a:lnSpc>
                        <a:spcAft>
                          <a:spcPts val="0"/>
                        </a:spcAft>
                      </a:pPr>
                      <a:r>
                        <a:rPr lang="vi-VN" sz="1600">
                          <a:effectLst/>
                        </a:rPr>
                        <a:t>ImageButton “Clear”</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Xóa các thông tin đã nhập trong thông tin phiếu chấm</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320210464"/>
                  </a:ext>
                </a:extLst>
              </a:tr>
              <a:tr h="748537">
                <a:tc>
                  <a:txBody>
                    <a:bodyPr/>
                    <a:lstStyle/>
                    <a:p>
                      <a:pPr>
                        <a:lnSpc>
                          <a:spcPct val="107000"/>
                        </a:lnSpc>
                        <a:spcAft>
                          <a:spcPts val="0"/>
                        </a:spcAft>
                      </a:pPr>
                      <a:r>
                        <a:rPr lang="vi-VN" sz="1600">
                          <a:effectLst/>
                        </a:rPr>
                        <a:t>ImageButton “Hủy”</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Hủy nhập trở về màn hình thông tin phiếu chấm bài</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Click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dirty="0">
                          <a:effectLst/>
                        </a:rPr>
                        <a:t>N/A</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1817570390"/>
                  </a:ext>
                </a:extLst>
              </a:tr>
            </a:tbl>
          </a:graphicData>
        </a:graphic>
      </p:graphicFrame>
      <p:sp>
        <p:nvSpPr>
          <p:cNvPr id="5" name="Rectangle 1"/>
          <p:cNvSpPr>
            <a:spLocks noChangeArrowheads="1"/>
          </p:cNvSpPr>
          <p:nvPr/>
        </p:nvSpPr>
        <p:spPr bwMode="auto">
          <a:xfrm>
            <a:off x="4898450" y="335836"/>
            <a:ext cx="279435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4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kumimoji="0" lang="vi-VN" altLang="vi-VN"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841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Sửa Thông Tin Chấm Bài</a:t>
            </a:r>
            <a:endParaRPr lang="vi-VN"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317125" y="488098"/>
            <a:ext cx="3700693" cy="6037394"/>
          </a:xfrm>
          <a:prstGeom prst="rect">
            <a:avLst/>
          </a:prstGeom>
          <a:noFill/>
          <a:ln>
            <a:noFill/>
          </a:ln>
        </p:spPr>
      </p:pic>
      <p:graphicFrame>
        <p:nvGraphicFramePr>
          <p:cNvPr id="4" name="Table 3"/>
          <p:cNvGraphicFramePr>
            <a:graphicFrameLocks noGrp="1"/>
          </p:cNvGraphicFramePr>
          <p:nvPr>
            <p:extLst>
              <p:ext uri="{D42A27DB-BD31-4B8C-83A1-F6EECF244321}">
                <p14:modId xmlns:p14="http://schemas.microsoft.com/office/powerpoint/2010/main" val="2293842762"/>
              </p:ext>
            </p:extLst>
          </p:nvPr>
        </p:nvGraphicFramePr>
        <p:xfrm>
          <a:off x="4662921" y="400062"/>
          <a:ext cx="7310003" cy="6328279"/>
        </p:xfrm>
        <a:graphic>
          <a:graphicData uri="http://schemas.openxmlformats.org/drawingml/2006/table">
            <a:tbl>
              <a:tblPr firstRow="1" firstCol="1" bandRow="1">
                <a:tableStyleId>{5C22544A-7EE6-4342-B048-85BDC9FD1C3A}</a:tableStyleId>
              </a:tblPr>
              <a:tblGrid>
                <a:gridCol w="1773751">
                  <a:extLst>
                    <a:ext uri="{9D8B030D-6E8A-4147-A177-3AD203B41FA5}">
                      <a16:colId xmlns:a16="http://schemas.microsoft.com/office/drawing/2014/main" val="1709512399"/>
                    </a:ext>
                  </a:extLst>
                </a:gridCol>
                <a:gridCol w="2833771">
                  <a:extLst>
                    <a:ext uri="{9D8B030D-6E8A-4147-A177-3AD203B41FA5}">
                      <a16:colId xmlns:a16="http://schemas.microsoft.com/office/drawing/2014/main" val="1840026789"/>
                    </a:ext>
                  </a:extLst>
                </a:gridCol>
                <a:gridCol w="1248587">
                  <a:extLst>
                    <a:ext uri="{9D8B030D-6E8A-4147-A177-3AD203B41FA5}">
                      <a16:colId xmlns:a16="http://schemas.microsoft.com/office/drawing/2014/main" val="2793647497"/>
                    </a:ext>
                  </a:extLst>
                </a:gridCol>
                <a:gridCol w="1453894">
                  <a:extLst>
                    <a:ext uri="{9D8B030D-6E8A-4147-A177-3AD203B41FA5}">
                      <a16:colId xmlns:a16="http://schemas.microsoft.com/office/drawing/2014/main" val="604946649"/>
                    </a:ext>
                  </a:extLst>
                </a:gridCol>
              </a:tblGrid>
              <a:tr h="507020">
                <a:tc>
                  <a:txBody>
                    <a:bodyPr/>
                    <a:lstStyle/>
                    <a:p>
                      <a:pPr algn="ctr">
                        <a:lnSpc>
                          <a:spcPct val="107000"/>
                        </a:lnSpc>
                        <a:spcAft>
                          <a:spcPts val="0"/>
                        </a:spcAft>
                      </a:pPr>
                      <a:r>
                        <a:rPr lang="vi-VN" sz="1800">
                          <a:effectLst/>
                        </a:rPr>
                        <a:t>Tiêu đề</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gn="ctr">
                        <a:lnSpc>
                          <a:spcPct val="107000"/>
                        </a:lnSpc>
                        <a:spcAft>
                          <a:spcPts val="0"/>
                        </a:spcAft>
                      </a:pPr>
                      <a:r>
                        <a:rPr lang="vi-VN" sz="1800" dirty="0">
                          <a:effectLst/>
                        </a:rPr>
                        <a:t>Mô tả</a:t>
                      </a:r>
                      <a:endParaRPr lang="vi-VN" sz="1200" dirty="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gn="ctr">
                        <a:lnSpc>
                          <a:spcPct val="107000"/>
                        </a:lnSpc>
                        <a:spcAft>
                          <a:spcPts val="0"/>
                        </a:spcAft>
                      </a:pPr>
                      <a:r>
                        <a:rPr lang="vi-VN" sz="1800">
                          <a:effectLst/>
                        </a:rPr>
                        <a:t> Qui trình</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gn="ctr">
                        <a:lnSpc>
                          <a:spcPct val="107000"/>
                        </a:lnSpc>
                        <a:spcAft>
                          <a:spcPts val="0"/>
                        </a:spcAft>
                      </a:pPr>
                      <a:r>
                        <a:rPr lang="vi-VN" sz="1800">
                          <a:effectLst/>
                        </a:rPr>
                        <a:t>Hoàn thành</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989121575"/>
                  </a:ext>
                </a:extLst>
              </a:tr>
              <a:tr h="1014039">
                <a:tc>
                  <a:txBody>
                    <a:bodyPr/>
                    <a:lstStyle/>
                    <a:p>
                      <a:pPr>
                        <a:lnSpc>
                          <a:spcPct val="107000"/>
                        </a:lnSpc>
                        <a:spcAft>
                          <a:spcPts val="0"/>
                        </a:spcAft>
                      </a:pPr>
                      <a:r>
                        <a:rPr lang="vi-VN" sz="1800">
                          <a:effectLst/>
                        </a:rPr>
                        <a:t>Màn hình sửa thông tin phiếu chấm</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Màn hình có :</a:t>
                      </a:r>
                      <a:endParaRPr lang="vi-VN" sz="1200">
                        <a:effectLst/>
                      </a:endParaRPr>
                    </a:p>
                    <a:p>
                      <a:pPr marL="342900" lvl="0" indent="-342900">
                        <a:lnSpc>
                          <a:spcPct val="107000"/>
                        </a:lnSpc>
                        <a:spcAft>
                          <a:spcPts val="0"/>
                        </a:spcAft>
                        <a:buFont typeface="Arial" panose="020B0604020202020204" pitchFamily="34" charset="0"/>
                        <a:buChar char="-"/>
                      </a:pPr>
                      <a:r>
                        <a:rPr lang="vi-VN" sz="1800">
                          <a:effectLst/>
                        </a:rPr>
                        <a:t>3 Edittex</a:t>
                      </a:r>
                      <a:endParaRPr lang="vi-VN" sz="1200">
                        <a:effectLst/>
                      </a:endParaRPr>
                    </a:p>
                    <a:p>
                      <a:pPr marL="342900" lvl="0" indent="-342900">
                        <a:lnSpc>
                          <a:spcPct val="107000"/>
                        </a:lnSpc>
                        <a:spcAft>
                          <a:spcPts val="0"/>
                        </a:spcAft>
                        <a:buFont typeface="Arial" panose="020B0604020202020204" pitchFamily="34" charset="0"/>
                        <a:buChar char="-"/>
                      </a:pPr>
                      <a:r>
                        <a:rPr lang="vi-VN" sz="1800">
                          <a:effectLst/>
                        </a:rPr>
                        <a:t>1 plaintext</a:t>
                      </a:r>
                      <a:endParaRPr lang="vi-VN" sz="1200">
                        <a:effectLst/>
                      </a:endParaRPr>
                    </a:p>
                    <a:p>
                      <a:pPr marL="342900" lvl="0" indent="-342900">
                        <a:lnSpc>
                          <a:spcPct val="107000"/>
                        </a:lnSpc>
                        <a:spcAft>
                          <a:spcPts val="0"/>
                        </a:spcAft>
                        <a:buFont typeface="Arial" panose="020B0604020202020204" pitchFamily="34" charset="0"/>
                        <a:buChar char="-"/>
                      </a:pPr>
                      <a:r>
                        <a:rPr lang="vi-VN" sz="1800">
                          <a:effectLst/>
                        </a:rPr>
                        <a:t>3 imagebutton</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Thiết kế</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Hoàn thành</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2056684978"/>
                  </a:ext>
                </a:extLst>
              </a:tr>
              <a:tr h="760530">
                <a:tc>
                  <a:txBody>
                    <a:bodyPr/>
                    <a:lstStyle/>
                    <a:p>
                      <a:pPr>
                        <a:lnSpc>
                          <a:spcPct val="107000"/>
                        </a:lnSpc>
                        <a:spcAft>
                          <a:spcPts val="0"/>
                        </a:spcAft>
                      </a:pPr>
                      <a:r>
                        <a:rPr lang="vi-VN" sz="1800">
                          <a:effectLst/>
                        </a:rPr>
                        <a:t>Edittex “Ngày giao bài”</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Hiển thị dữ liệu</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dirty="0">
                          <a:effectLst/>
                        </a:rPr>
                        <a:t>N/A</a:t>
                      </a:r>
                      <a:endParaRPr lang="vi-VN" sz="1200" dirty="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Hiển thị</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3946857738"/>
                  </a:ext>
                </a:extLst>
              </a:tr>
              <a:tr h="507020">
                <a:tc>
                  <a:txBody>
                    <a:bodyPr/>
                    <a:lstStyle/>
                    <a:p>
                      <a:pPr algn="ctr">
                        <a:lnSpc>
                          <a:spcPct val="107000"/>
                        </a:lnSpc>
                        <a:spcAft>
                          <a:spcPts val="0"/>
                        </a:spcAft>
                      </a:pPr>
                      <a:r>
                        <a:rPr lang="vi-VN" sz="1800">
                          <a:effectLst/>
                        </a:rPr>
                        <a:t>Edittex “Số phiếu”</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Hiển thị dữ liệu</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N/A</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Hiển thị</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1471308098"/>
                  </a:ext>
                </a:extLst>
              </a:tr>
              <a:tr h="962012">
                <a:tc>
                  <a:txBody>
                    <a:bodyPr/>
                    <a:lstStyle/>
                    <a:p>
                      <a:pPr algn="ctr">
                        <a:lnSpc>
                          <a:spcPct val="107000"/>
                        </a:lnSpc>
                        <a:spcAft>
                          <a:spcPts val="0"/>
                        </a:spcAft>
                      </a:pPr>
                      <a:r>
                        <a:rPr lang="vi-VN" sz="1800">
                          <a:effectLst/>
                        </a:rPr>
                        <a:t>Edittex “Tên môn, mã môn, chi phí”</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Hiển thị dữ liệu</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N/A</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Hiển thị</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3572761668"/>
                  </a:ext>
                </a:extLst>
              </a:tr>
              <a:tr h="760530">
                <a:tc>
                  <a:txBody>
                    <a:bodyPr/>
                    <a:lstStyle/>
                    <a:p>
                      <a:pPr>
                        <a:lnSpc>
                          <a:spcPct val="107000"/>
                        </a:lnSpc>
                        <a:spcAft>
                          <a:spcPts val="0"/>
                        </a:spcAft>
                      </a:pPr>
                      <a:r>
                        <a:rPr lang="vi-VN" sz="1800">
                          <a:effectLst/>
                        </a:rPr>
                        <a:t>ImageButton “Sửa”</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Sửa thông tin phiếu chấm bài trong danh sách RecyclerView</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Click</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N/A</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316555039"/>
                  </a:ext>
                </a:extLst>
              </a:tr>
              <a:tr h="760530">
                <a:tc>
                  <a:txBody>
                    <a:bodyPr/>
                    <a:lstStyle/>
                    <a:p>
                      <a:pPr>
                        <a:lnSpc>
                          <a:spcPct val="107000"/>
                        </a:lnSpc>
                        <a:spcAft>
                          <a:spcPts val="0"/>
                        </a:spcAft>
                      </a:pPr>
                      <a:r>
                        <a:rPr lang="vi-VN" sz="1800">
                          <a:effectLst/>
                        </a:rPr>
                        <a:t>ImageButton “Clear”</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Xóa các thông tin đã nhập trong thông tin phiếu chấm</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Click</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N/A</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644814452"/>
                  </a:ext>
                </a:extLst>
              </a:tr>
              <a:tr h="760530">
                <a:tc>
                  <a:txBody>
                    <a:bodyPr/>
                    <a:lstStyle/>
                    <a:p>
                      <a:pPr>
                        <a:lnSpc>
                          <a:spcPct val="107000"/>
                        </a:lnSpc>
                        <a:spcAft>
                          <a:spcPts val="0"/>
                        </a:spcAft>
                      </a:pPr>
                      <a:r>
                        <a:rPr lang="vi-VN" sz="1800">
                          <a:effectLst/>
                        </a:rPr>
                        <a:t>ImageButton “Hủy”</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Hủy nhập trở về màn hình thông tin phiếu chấm bài</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a:effectLst/>
                        </a:rPr>
                        <a:t>Click </a:t>
                      </a:r>
                      <a:endParaRPr lang="vi-VN" sz="12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800" dirty="0">
                          <a:effectLst/>
                        </a:rPr>
                        <a:t>N/A</a:t>
                      </a:r>
                      <a:endParaRPr lang="vi-VN" sz="1200" dirty="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4093247608"/>
                  </a:ext>
                </a:extLst>
              </a:tr>
            </a:tbl>
          </a:graphicData>
        </a:graphic>
      </p:graphicFrame>
      <p:sp>
        <p:nvSpPr>
          <p:cNvPr id="5" name="Rectangle 1"/>
          <p:cNvSpPr>
            <a:spLocks noChangeArrowheads="1"/>
          </p:cNvSpPr>
          <p:nvPr/>
        </p:nvSpPr>
        <p:spPr bwMode="auto">
          <a:xfrm>
            <a:off x="4662922" y="797690"/>
            <a:ext cx="2150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vi-VN" sz="2000"/>
          </a:p>
        </p:txBody>
      </p:sp>
    </p:spTree>
    <p:extLst>
      <p:ext uri="{BB962C8B-B14F-4D97-AF65-F5344CB8AC3E}">
        <p14:creationId xmlns:p14="http://schemas.microsoft.com/office/powerpoint/2010/main" val="2501797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251979" y="488097"/>
            <a:ext cx="3751985" cy="6231358"/>
          </a:xfrm>
          <a:prstGeom prst="rect">
            <a:avLst/>
          </a:prstGeom>
          <a:noFill/>
          <a:ln>
            <a:noFill/>
          </a:ln>
        </p:spPr>
      </p:pic>
      <p:sp>
        <p:nvSpPr>
          <p:cNvPr id="3"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Theo Dõi Thông Tin Chấm Bài</a:t>
            </a:r>
            <a:endParaRPr lang="vi-VN" dirty="0"/>
          </a:p>
        </p:txBody>
      </p:sp>
      <p:graphicFrame>
        <p:nvGraphicFramePr>
          <p:cNvPr id="4" name="Table 3"/>
          <p:cNvGraphicFramePr>
            <a:graphicFrameLocks noGrp="1"/>
          </p:cNvGraphicFramePr>
          <p:nvPr>
            <p:extLst>
              <p:ext uri="{D42A27DB-BD31-4B8C-83A1-F6EECF244321}">
                <p14:modId xmlns:p14="http://schemas.microsoft.com/office/powerpoint/2010/main" val="1972519008"/>
              </p:ext>
            </p:extLst>
          </p:nvPr>
        </p:nvGraphicFramePr>
        <p:xfrm>
          <a:off x="4380783" y="488097"/>
          <a:ext cx="7395581" cy="6231359"/>
        </p:xfrm>
        <a:graphic>
          <a:graphicData uri="http://schemas.openxmlformats.org/drawingml/2006/table">
            <a:tbl>
              <a:tblPr firstRow="1" firstCol="1" bandRow="1">
                <a:tableStyleId>{5C22544A-7EE6-4342-B048-85BDC9FD1C3A}</a:tableStyleId>
              </a:tblPr>
              <a:tblGrid>
                <a:gridCol w="1794515">
                  <a:extLst>
                    <a:ext uri="{9D8B030D-6E8A-4147-A177-3AD203B41FA5}">
                      <a16:colId xmlns:a16="http://schemas.microsoft.com/office/drawing/2014/main" val="2893631878"/>
                    </a:ext>
                  </a:extLst>
                </a:gridCol>
                <a:gridCol w="2866947">
                  <a:extLst>
                    <a:ext uri="{9D8B030D-6E8A-4147-A177-3AD203B41FA5}">
                      <a16:colId xmlns:a16="http://schemas.microsoft.com/office/drawing/2014/main" val="717631941"/>
                    </a:ext>
                  </a:extLst>
                </a:gridCol>
                <a:gridCol w="1263204">
                  <a:extLst>
                    <a:ext uri="{9D8B030D-6E8A-4147-A177-3AD203B41FA5}">
                      <a16:colId xmlns:a16="http://schemas.microsoft.com/office/drawing/2014/main" val="106232578"/>
                    </a:ext>
                  </a:extLst>
                </a:gridCol>
                <a:gridCol w="1470915">
                  <a:extLst>
                    <a:ext uri="{9D8B030D-6E8A-4147-A177-3AD203B41FA5}">
                      <a16:colId xmlns:a16="http://schemas.microsoft.com/office/drawing/2014/main" val="3679760587"/>
                    </a:ext>
                  </a:extLst>
                </a:gridCol>
              </a:tblGrid>
              <a:tr h="523009">
                <a:tc>
                  <a:txBody>
                    <a:bodyPr/>
                    <a:lstStyle/>
                    <a:p>
                      <a:pPr algn="ctr">
                        <a:lnSpc>
                          <a:spcPct val="107000"/>
                        </a:lnSpc>
                        <a:spcAft>
                          <a:spcPts val="0"/>
                        </a:spcAft>
                      </a:pPr>
                      <a:r>
                        <a:rPr lang="vi-VN" sz="1600">
                          <a:effectLst/>
                        </a:rPr>
                        <a:t>Tiêu đề</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gn="ctr">
                        <a:lnSpc>
                          <a:spcPct val="107000"/>
                        </a:lnSpc>
                        <a:spcAft>
                          <a:spcPts val="0"/>
                        </a:spcAft>
                      </a:pPr>
                      <a:r>
                        <a:rPr lang="vi-VN" sz="1600">
                          <a:effectLst/>
                        </a:rPr>
                        <a:t>Mô tả</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gn="ctr">
                        <a:lnSpc>
                          <a:spcPct val="107000"/>
                        </a:lnSpc>
                        <a:spcAft>
                          <a:spcPts val="0"/>
                        </a:spcAft>
                      </a:pPr>
                      <a:r>
                        <a:rPr lang="vi-VN" sz="1600">
                          <a:effectLst/>
                        </a:rPr>
                        <a:t> Qui trình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gn="ctr">
                        <a:lnSpc>
                          <a:spcPct val="107000"/>
                        </a:lnSpc>
                        <a:spcAft>
                          <a:spcPts val="0"/>
                        </a:spcAft>
                      </a:pPr>
                      <a:r>
                        <a:rPr lang="vi-VN" sz="1600">
                          <a:effectLst/>
                        </a:rPr>
                        <a:t>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4027275530"/>
                  </a:ext>
                </a:extLst>
              </a:tr>
              <a:tr h="1046018">
                <a:tc>
                  <a:txBody>
                    <a:bodyPr/>
                    <a:lstStyle/>
                    <a:p>
                      <a:pPr>
                        <a:lnSpc>
                          <a:spcPct val="107000"/>
                        </a:lnSpc>
                        <a:spcAft>
                          <a:spcPts val="0"/>
                        </a:spcAft>
                      </a:pPr>
                      <a:r>
                        <a:rPr lang="vi-VN" sz="1600">
                          <a:effectLst/>
                        </a:rPr>
                        <a:t>Màn hình theo dõi  thông tin phiếu chấm</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Màn hình có :</a:t>
                      </a:r>
                      <a:endParaRPr lang="vi-VN" sz="1100">
                        <a:effectLst/>
                      </a:endParaRPr>
                    </a:p>
                    <a:p>
                      <a:pPr marL="342900" lvl="0" indent="-342900">
                        <a:lnSpc>
                          <a:spcPct val="107000"/>
                        </a:lnSpc>
                        <a:spcAft>
                          <a:spcPts val="0"/>
                        </a:spcAft>
                        <a:buFont typeface="Arial" panose="020B0604020202020204" pitchFamily="34" charset="0"/>
                        <a:buChar char="-"/>
                      </a:pPr>
                      <a:r>
                        <a:rPr lang="vi-VN" sz="1600">
                          <a:effectLst/>
                        </a:rPr>
                        <a:t>1 TextView</a:t>
                      </a:r>
                      <a:endParaRPr lang="vi-VN" sz="1100">
                        <a:effectLst/>
                      </a:endParaRPr>
                    </a:p>
                    <a:p>
                      <a:pPr marL="342900" lvl="0" indent="-342900">
                        <a:lnSpc>
                          <a:spcPct val="107000"/>
                        </a:lnSpc>
                        <a:spcAft>
                          <a:spcPts val="0"/>
                        </a:spcAft>
                        <a:buFont typeface="Arial" panose="020B0604020202020204" pitchFamily="34" charset="0"/>
                        <a:buChar char="-"/>
                      </a:pPr>
                      <a:r>
                        <a:rPr lang="vi-VN" sz="1600">
                          <a:effectLst/>
                        </a:rPr>
                        <a:t>1 RecyclerView</a:t>
                      </a:r>
                      <a:endParaRPr lang="vi-VN" sz="1100">
                        <a:effectLst/>
                      </a:endParaRPr>
                    </a:p>
                    <a:p>
                      <a:pPr marL="342900" lvl="0" indent="-342900">
                        <a:lnSpc>
                          <a:spcPct val="107000"/>
                        </a:lnSpc>
                        <a:spcAft>
                          <a:spcPts val="0"/>
                        </a:spcAft>
                        <a:buFont typeface="Arial" panose="020B0604020202020204" pitchFamily="34" charset="0"/>
                        <a:buChar char="-"/>
                      </a:pPr>
                      <a:r>
                        <a:rPr lang="vi-VN" sz="1600">
                          <a:effectLst/>
                        </a:rPr>
                        <a:t>2 imagebutton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Thiết kế</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795723929"/>
                  </a:ext>
                </a:extLst>
              </a:tr>
              <a:tr h="1307524">
                <a:tc>
                  <a:txBody>
                    <a:bodyPr/>
                    <a:lstStyle/>
                    <a:p>
                      <a:pPr>
                        <a:lnSpc>
                          <a:spcPct val="107000"/>
                        </a:lnSpc>
                        <a:spcAft>
                          <a:spcPts val="0"/>
                        </a:spcAft>
                      </a:pPr>
                      <a:r>
                        <a:rPr lang="vi-VN" sz="1600">
                          <a:effectLst/>
                        </a:rPr>
                        <a:t>TextView “theo dõi thông tin Phiếu chấm bài”</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Hiển thị tiêu đề “Theo dõi thông tin phiếu chấm bài”</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Hiển thị</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2928411528"/>
                  </a:ext>
                </a:extLst>
              </a:tr>
              <a:tr h="1830533">
                <a:tc>
                  <a:txBody>
                    <a:bodyPr/>
                    <a:lstStyle/>
                    <a:p>
                      <a:pPr>
                        <a:lnSpc>
                          <a:spcPct val="107000"/>
                        </a:lnSpc>
                        <a:spcAft>
                          <a:spcPts val="0"/>
                        </a:spcAft>
                      </a:pPr>
                      <a:r>
                        <a:rPr lang="vi-VN" sz="1600">
                          <a:effectLst/>
                        </a:rPr>
                        <a:t>RecyclerView hiển thị danh sách “Theo dõi thông tin Phiếu chấm bài”</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Hiển thị danh sách theo dõi thông tin phiếu chấm bài : số phiếu, mã giáo viên, tên giáo viên, tên môn, ngày giao, số bài, tổng chi phí.</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Hiển thị</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1130105138"/>
                  </a:ext>
                </a:extLst>
              </a:tr>
              <a:tr h="739760">
                <a:tc>
                  <a:txBody>
                    <a:bodyPr/>
                    <a:lstStyle/>
                    <a:p>
                      <a:pPr>
                        <a:lnSpc>
                          <a:spcPct val="107000"/>
                        </a:lnSpc>
                        <a:spcAft>
                          <a:spcPts val="0"/>
                        </a:spcAft>
                      </a:pPr>
                      <a:r>
                        <a:rPr lang="vi-VN" sz="1600">
                          <a:effectLst/>
                        </a:rPr>
                        <a:t>ImageButton “Back (</a:t>
                      </a:r>
                      <a:r>
                        <a:rPr lang="vi-VN" sz="1600">
                          <a:effectLst/>
                          <a:sym typeface="Wingdings" panose="05000000000000000000" pitchFamily="2" charset="2"/>
                        </a:rPr>
                        <a:t></a:t>
                      </a:r>
                      <a:r>
                        <a:rPr lang="vi-VN" sz="1600">
                          <a:effectLst/>
                        </a:rPr>
                        <a: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Trở về màn hình Home</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2960877890"/>
                  </a:ext>
                </a:extLst>
              </a:tr>
              <a:tr h="784515">
                <a:tc>
                  <a:txBody>
                    <a:bodyPr/>
                    <a:lstStyle/>
                    <a:p>
                      <a:pPr>
                        <a:lnSpc>
                          <a:spcPct val="107000"/>
                        </a:lnSpc>
                        <a:spcAft>
                          <a:spcPts val="0"/>
                        </a:spcAft>
                      </a:pPr>
                      <a:r>
                        <a:rPr lang="vi-VN" sz="1600">
                          <a:effectLst/>
                        </a:rPr>
                        <a:t>ImageButton “Search”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Tìm kiếm thông tin theo dõi thông tin phiếu chấm bài</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tc>
                  <a:txBody>
                    <a:bodyPr/>
                    <a:lstStyle/>
                    <a:p>
                      <a:pPr>
                        <a:lnSpc>
                          <a:spcPct val="107000"/>
                        </a:lnSpc>
                        <a:spcAft>
                          <a:spcPts val="0"/>
                        </a:spcAft>
                      </a:pPr>
                      <a:r>
                        <a:rPr lang="vi-VN" sz="1600" dirty="0">
                          <a:effectLst/>
                        </a:rPr>
                        <a:t>N/A</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4356" marR="44356" marT="0" marB="0"/>
                </a:tc>
                <a:extLst>
                  <a:ext uri="{0D108BD9-81ED-4DB2-BD59-A6C34878D82A}">
                    <a16:rowId xmlns:a16="http://schemas.microsoft.com/office/drawing/2014/main" val="700436384"/>
                  </a:ext>
                </a:extLst>
              </a:tr>
            </a:tbl>
          </a:graphicData>
        </a:graphic>
      </p:graphicFrame>
    </p:spTree>
    <p:extLst>
      <p:ext uri="{BB962C8B-B14F-4D97-AF65-F5344CB8AC3E}">
        <p14:creationId xmlns:p14="http://schemas.microsoft.com/office/powerpoint/2010/main" val="205627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rcRect/>
          <a:stretch>
            <a:fillRect/>
          </a:stretch>
        </p:blipFill>
        <p:spPr bwMode="auto">
          <a:xfrm>
            <a:off x="332026" y="488097"/>
            <a:ext cx="3763724" cy="6160353"/>
          </a:xfrm>
          <a:prstGeom prst="rect">
            <a:avLst/>
          </a:prstGeom>
          <a:noFill/>
          <a:ln>
            <a:noFill/>
          </a:ln>
        </p:spPr>
      </p:pic>
      <p:sp>
        <p:nvSpPr>
          <p:cNvPr id="3"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Biểu Đồ</a:t>
            </a:r>
            <a:endParaRPr lang="vi-VN" dirty="0"/>
          </a:p>
        </p:txBody>
      </p:sp>
      <p:graphicFrame>
        <p:nvGraphicFramePr>
          <p:cNvPr id="4" name="Table 3"/>
          <p:cNvGraphicFramePr>
            <a:graphicFrameLocks noGrp="1"/>
          </p:cNvGraphicFramePr>
          <p:nvPr>
            <p:extLst>
              <p:ext uri="{D42A27DB-BD31-4B8C-83A1-F6EECF244321}">
                <p14:modId xmlns:p14="http://schemas.microsoft.com/office/powerpoint/2010/main" val="2595696602"/>
              </p:ext>
            </p:extLst>
          </p:nvPr>
        </p:nvGraphicFramePr>
        <p:xfrm>
          <a:off x="4790440" y="949761"/>
          <a:ext cx="6410960" cy="2860239"/>
        </p:xfrm>
        <a:graphic>
          <a:graphicData uri="http://schemas.openxmlformats.org/drawingml/2006/table">
            <a:tbl>
              <a:tblPr firstRow="1" firstCol="1" bandRow="1">
                <a:tableStyleId>{5C22544A-7EE6-4342-B048-85BDC9FD1C3A}</a:tableStyleId>
              </a:tblPr>
              <a:tblGrid>
                <a:gridCol w="1555601">
                  <a:extLst>
                    <a:ext uri="{9D8B030D-6E8A-4147-A177-3AD203B41FA5}">
                      <a16:colId xmlns:a16="http://schemas.microsoft.com/office/drawing/2014/main" val="1506985486"/>
                    </a:ext>
                  </a:extLst>
                </a:gridCol>
                <a:gridCol w="2485252">
                  <a:extLst>
                    <a:ext uri="{9D8B030D-6E8A-4147-A177-3AD203B41FA5}">
                      <a16:colId xmlns:a16="http://schemas.microsoft.com/office/drawing/2014/main" val="75358299"/>
                    </a:ext>
                  </a:extLst>
                </a:gridCol>
                <a:gridCol w="1095025">
                  <a:extLst>
                    <a:ext uri="{9D8B030D-6E8A-4147-A177-3AD203B41FA5}">
                      <a16:colId xmlns:a16="http://schemas.microsoft.com/office/drawing/2014/main" val="4187295764"/>
                    </a:ext>
                  </a:extLst>
                </a:gridCol>
                <a:gridCol w="1275082">
                  <a:extLst>
                    <a:ext uri="{9D8B030D-6E8A-4147-A177-3AD203B41FA5}">
                      <a16:colId xmlns:a16="http://schemas.microsoft.com/office/drawing/2014/main" val="2716581163"/>
                    </a:ext>
                  </a:extLst>
                </a:gridCol>
              </a:tblGrid>
              <a:tr h="941563">
                <a:tc>
                  <a:txBody>
                    <a:bodyPr/>
                    <a:lstStyle/>
                    <a:p>
                      <a:pPr algn="ctr">
                        <a:lnSpc>
                          <a:spcPct val="107000"/>
                        </a:lnSpc>
                        <a:spcAft>
                          <a:spcPts val="0"/>
                        </a:spcAft>
                      </a:pPr>
                      <a:r>
                        <a:rPr lang="vi-VN" sz="2400">
                          <a:effectLst/>
                        </a:rPr>
                        <a:t>Tiêu đề</a:t>
                      </a:r>
                      <a:endParaRPr lang="vi-VN" sz="16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2400">
                          <a:effectLst/>
                        </a:rPr>
                        <a:t>Mô tả</a:t>
                      </a:r>
                      <a:endParaRPr lang="vi-VN" sz="16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2400">
                          <a:effectLst/>
                        </a:rPr>
                        <a:t> Qui trình</a:t>
                      </a:r>
                      <a:endParaRPr lang="vi-VN" sz="16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2400">
                          <a:effectLst/>
                        </a:rPr>
                        <a:t>Hoàn thành</a:t>
                      </a:r>
                      <a:endParaRPr lang="vi-VN" sz="16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415523"/>
                  </a:ext>
                </a:extLst>
              </a:tr>
              <a:tr h="1918676">
                <a:tc>
                  <a:txBody>
                    <a:bodyPr/>
                    <a:lstStyle/>
                    <a:p>
                      <a:pPr>
                        <a:lnSpc>
                          <a:spcPct val="107000"/>
                        </a:lnSpc>
                        <a:spcAft>
                          <a:spcPts val="0"/>
                        </a:spcAft>
                      </a:pPr>
                      <a:r>
                        <a:rPr lang="vi-VN" sz="2400">
                          <a:effectLst/>
                        </a:rPr>
                        <a:t>Màn hình biểu đồ </a:t>
                      </a:r>
                      <a:endParaRPr lang="vi-VN" sz="16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vi-VN" sz="2400" dirty="0">
                          <a:effectLst/>
                        </a:rPr>
                        <a:t>Màn hình có :</a:t>
                      </a:r>
                      <a:endParaRPr lang="vi-VN" sz="1600" dirty="0">
                        <a:effectLst/>
                      </a:endParaRPr>
                    </a:p>
                    <a:p>
                      <a:pPr marL="342900" lvl="0" indent="-342900">
                        <a:lnSpc>
                          <a:spcPct val="107000"/>
                        </a:lnSpc>
                        <a:spcAft>
                          <a:spcPts val="0"/>
                        </a:spcAft>
                        <a:buFont typeface="Arial" panose="020B0604020202020204" pitchFamily="34" charset="0"/>
                        <a:buChar char="-"/>
                      </a:pPr>
                      <a:r>
                        <a:rPr lang="vi-VN" sz="2400" dirty="0">
                          <a:effectLst/>
                        </a:rPr>
                        <a:t>1 Description label</a:t>
                      </a:r>
                      <a:endParaRPr lang="vi-VN" sz="1600" dirty="0">
                        <a:effectLst/>
                      </a:endParaRPr>
                    </a:p>
                    <a:p>
                      <a:pPr marL="228600">
                        <a:lnSpc>
                          <a:spcPct val="107000"/>
                        </a:lnSpc>
                        <a:spcAft>
                          <a:spcPts val="0"/>
                        </a:spcAft>
                      </a:pPr>
                      <a:r>
                        <a:rPr lang="vi-VN" sz="2400" dirty="0">
                          <a:effectLst/>
                        </a:rPr>
                        <a:t> </a:t>
                      </a:r>
                      <a:endParaRPr lang="vi-VN" sz="16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vi-VN" sz="2400">
                          <a:effectLst/>
                        </a:rPr>
                        <a:t>Thiết kế</a:t>
                      </a:r>
                      <a:endParaRPr lang="vi-VN" sz="16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vi-VN" sz="2400" dirty="0">
                          <a:effectLst/>
                        </a:rPr>
                        <a:t>Hoàn thành</a:t>
                      </a:r>
                      <a:endParaRPr lang="vi-VN" sz="16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6615429"/>
                  </a:ext>
                </a:extLst>
              </a:tr>
            </a:tbl>
          </a:graphicData>
        </a:graphic>
      </p:graphicFrame>
      <p:sp>
        <p:nvSpPr>
          <p:cNvPr id="5" name="Rectangle 1"/>
          <p:cNvSpPr>
            <a:spLocks noChangeArrowheads="1"/>
          </p:cNvSpPr>
          <p:nvPr/>
        </p:nvSpPr>
        <p:spPr bwMode="auto">
          <a:xfrm>
            <a:off x="5029200" y="244048"/>
            <a:ext cx="27943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4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kumimoji="0" lang="vi-VN" altLang="vi-VN"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358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a:t>
            </a:r>
            <a:r>
              <a:rPr lang="vi-VN" dirty="0"/>
              <a:t>Navigation drawer menu</a:t>
            </a:r>
          </a:p>
          <a:p>
            <a:endParaRPr lang="vi-VN"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77165" y="488097"/>
            <a:ext cx="3632835" cy="6236553"/>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987165" y="486297"/>
            <a:ext cx="3543300" cy="6236553"/>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7797165" y="488097"/>
            <a:ext cx="3551873" cy="6232952"/>
          </a:xfrm>
          <a:prstGeom prst="rect">
            <a:avLst/>
          </a:prstGeom>
          <a:noFill/>
          <a:ln>
            <a:noFill/>
          </a:ln>
        </p:spPr>
      </p:pic>
      <p:sp>
        <p:nvSpPr>
          <p:cNvPr id="6" name="Title 1"/>
          <p:cNvSpPr txBox="1">
            <a:spLocks/>
          </p:cNvSpPr>
          <p:nvPr/>
        </p:nvSpPr>
        <p:spPr>
          <a:xfrm>
            <a:off x="7848600" y="-180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smtClean="0">
                <a:solidFill>
                  <a:schemeClr val="tx1"/>
                </a:solidFill>
              </a:rPr>
              <a:t>Màn hình Tìm Kiếm</a:t>
            </a:r>
            <a:endParaRPr lang="vi-VN" dirty="0">
              <a:solidFill>
                <a:schemeClr val="tx1"/>
              </a:solidFill>
            </a:endParaRPr>
          </a:p>
          <a:p>
            <a:endParaRPr lang="vi-VN" dirty="0">
              <a:solidFill>
                <a:schemeClr val="tx1"/>
              </a:solidFill>
            </a:endParaRPr>
          </a:p>
        </p:txBody>
      </p:sp>
    </p:spTree>
    <p:extLst>
      <p:ext uri="{BB962C8B-B14F-4D97-AF65-F5344CB8AC3E}">
        <p14:creationId xmlns:p14="http://schemas.microsoft.com/office/powerpoint/2010/main" val="1855760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321627" y="488097"/>
            <a:ext cx="3831273" cy="6141303"/>
          </a:xfrm>
          <a:prstGeom prst="rect">
            <a:avLst/>
          </a:prstGeom>
          <a:noFill/>
          <a:ln>
            <a:noFill/>
          </a:ln>
        </p:spPr>
      </p:pic>
      <p:sp>
        <p:nvSpPr>
          <p:cNvPr id="3"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Đăng Nhập</a:t>
            </a:r>
            <a:endParaRPr lang="vi-VN" dirty="0"/>
          </a:p>
        </p:txBody>
      </p:sp>
      <p:graphicFrame>
        <p:nvGraphicFramePr>
          <p:cNvPr id="4" name="Table 3"/>
          <p:cNvGraphicFramePr>
            <a:graphicFrameLocks noGrp="1"/>
          </p:cNvGraphicFramePr>
          <p:nvPr>
            <p:extLst>
              <p:ext uri="{D42A27DB-BD31-4B8C-83A1-F6EECF244321}">
                <p14:modId xmlns:p14="http://schemas.microsoft.com/office/powerpoint/2010/main" val="2895069295"/>
              </p:ext>
            </p:extLst>
          </p:nvPr>
        </p:nvGraphicFramePr>
        <p:xfrm>
          <a:off x="4838700" y="488097"/>
          <a:ext cx="6953250" cy="6148134"/>
        </p:xfrm>
        <a:graphic>
          <a:graphicData uri="http://schemas.openxmlformats.org/drawingml/2006/table">
            <a:tbl>
              <a:tblPr firstRow="1" firstCol="1" bandRow="1">
                <a:tableStyleId>{5C22544A-7EE6-4342-B048-85BDC9FD1C3A}</a:tableStyleId>
              </a:tblPr>
              <a:tblGrid>
                <a:gridCol w="1687186">
                  <a:extLst>
                    <a:ext uri="{9D8B030D-6E8A-4147-A177-3AD203B41FA5}">
                      <a16:colId xmlns:a16="http://schemas.microsoft.com/office/drawing/2014/main" val="4160684664"/>
                    </a:ext>
                  </a:extLst>
                </a:gridCol>
                <a:gridCol w="2122814">
                  <a:extLst>
                    <a:ext uri="{9D8B030D-6E8A-4147-A177-3AD203B41FA5}">
                      <a16:colId xmlns:a16="http://schemas.microsoft.com/office/drawing/2014/main" val="1992581099"/>
                    </a:ext>
                  </a:extLst>
                </a:gridCol>
                <a:gridCol w="1104900">
                  <a:extLst>
                    <a:ext uri="{9D8B030D-6E8A-4147-A177-3AD203B41FA5}">
                      <a16:colId xmlns:a16="http://schemas.microsoft.com/office/drawing/2014/main" val="3337435170"/>
                    </a:ext>
                  </a:extLst>
                </a:gridCol>
                <a:gridCol w="2038350">
                  <a:extLst>
                    <a:ext uri="{9D8B030D-6E8A-4147-A177-3AD203B41FA5}">
                      <a16:colId xmlns:a16="http://schemas.microsoft.com/office/drawing/2014/main" val="385281073"/>
                    </a:ext>
                  </a:extLst>
                </a:gridCol>
              </a:tblGrid>
              <a:tr h="318608">
                <a:tc>
                  <a:txBody>
                    <a:bodyPr/>
                    <a:lstStyle/>
                    <a:p>
                      <a:pPr algn="ctr">
                        <a:lnSpc>
                          <a:spcPct val="107000"/>
                        </a:lnSpc>
                        <a:spcAft>
                          <a:spcPts val="0"/>
                        </a:spcAft>
                      </a:pPr>
                      <a:r>
                        <a:rPr lang="vi-VN" sz="1600" dirty="0">
                          <a:effectLst/>
                        </a:rPr>
                        <a:t>Tiêu đề</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gn="ctr">
                        <a:lnSpc>
                          <a:spcPct val="107000"/>
                        </a:lnSpc>
                        <a:spcAft>
                          <a:spcPts val="0"/>
                        </a:spcAft>
                      </a:pPr>
                      <a:r>
                        <a:rPr lang="vi-VN" sz="1600">
                          <a:effectLst/>
                        </a:rPr>
                        <a:t>Mô tả</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gn="ctr">
                        <a:lnSpc>
                          <a:spcPct val="107000"/>
                        </a:lnSpc>
                        <a:spcAft>
                          <a:spcPts val="0"/>
                        </a:spcAft>
                      </a:pPr>
                      <a:r>
                        <a:rPr lang="vi-VN" sz="1600">
                          <a:effectLst/>
                        </a:rPr>
                        <a:t> Qui trình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gn="ctr">
                        <a:lnSpc>
                          <a:spcPct val="107000"/>
                        </a:lnSpc>
                        <a:spcAft>
                          <a:spcPts val="0"/>
                        </a:spcAft>
                      </a:pPr>
                      <a:r>
                        <a:rPr lang="vi-VN" sz="1600">
                          <a:effectLst/>
                        </a:rPr>
                        <a:t>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extLst>
                  <a:ext uri="{0D108BD9-81ED-4DB2-BD59-A6C34878D82A}">
                    <a16:rowId xmlns:a16="http://schemas.microsoft.com/office/drawing/2014/main" val="3209163133"/>
                  </a:ext>
                </a:extLst>
              </a:tr>
              <a:tr h="1033616">
                <a:tc>
                  <a:txBody>
                    <a:bodyPr/>
                    <a:lstStyle/>
                    <a:p>
                      <a:pPr>
                        <a:lnSpc>
                          <a:spcPct val="107000"/>
                        </a:lnSpc>
                        <a:spcAft>
                          <a:spcPts val="0"/>
                        </a:spcAft>
                      </a:pPr>
                      <a:r>
                        <a:rPr lang="vi-VN" sz="1600">
                          <a:effectLst/>
                        </a:rPr>
                        <a:t>Màn hình Đăng 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dirty="0">
                          <a:effectLst/>
                        </a:rPr>
                        <a:t>Màn hình có :</a:t>
                      </a:r>
                      <a:endParaRPr lang="vi-VN" sz="1100" dirty="0">
                        <a:effectLst/>
                      </a:endParaRPr>
                    </a:p>
                    <a:p>
                      <a:pPr marL="342900" lvl="0" indent="-342900">
                        <a:lnSpc>
                          <a:spcPct val="107000"/>
                        </a:lnSpc>
                        <a:spcAft>
                          <a:spcPts val="0"/>
                        </a:spcAft>
                        <a:buFont typeface="Arial" panose="020B0604020202020204" pitchFamily="34" charset="0"/>
                        <a:buChar char="-"/>
                      </a:pPr>
                      <a:r>
                        <a:rPr lang="vi-VN" sz="1600" dirty="0">
                          <a:effectLst/>
                        </a:rPr>
                        <a:t>3 TextView</a:t>
                      </a:r>
                      <a:endParaRPr lang="vi-VN" sz="1100" dirty="0">
                        <a:effectLst/>
                      </a:endParaRPr>
                    </a:p>
                    <a:p>
                      <a:pPr marL="342900" lvl="0" indent="-342900">
                        <a:lnSpc>
                          <a:spcPct val="107000"/>
                        </a:lnSpc>
                        <a:spcAft>
                          <a:spcPts val="0"/>
                        </a:spcAft>
                        <a:buFont typeface="Arial" panose="020B0604020202020204" pitchFamily="34" charset="0"/>
                        <a:buChar char="-"/>
                      </a:pPr>
                      <a:r>
                        <a:rPr lang="vi-VN" sz="1600" dirty="0">
                          <a:effectLst/>
                        </a:rPr>
                        <a:t>2 plaintext</a:t>
                      </a:r>
                      <a:endParaRPr lang="vi-VN" sz="1100" dirty="0">
                        <a:effectLst/>
                      </a:endParaRPr>
                    </a:p>
                    <a:p>
                      <a:pPr marL="342900" lvl="0" indent="-342900">
                        <a:lnSpc>
                          <a:spcPct val="107000"/>
                        </a:lnSpc>
                        <a:spcAft>
                          <a:spcPts val="0"/>
                        </a:spcAft>
                        <a:buFont typeface="Arial" panose="020B0604020202020204" pitchFamily="34" charset="0"/>
                        <a:buChar char="-"/>
                      </a:pPr>
                      <a:r>
                        <a:rPr lang="vi-VN" sz="1600" dirty="0">
                          <a:effectLst/>
                        </a:rPr>
                        <a:t>1 button</a:t>
                      </a:r>
                      <a:endParaRPr lang="vi-VN" sz="1100" dirty="0">
                        <a:effectLst/>
                      </a:endParaRPr>
                    </a:p>
                    <a:p>
                      <a:pPr marL="342900" lvl="0" indent="-342900">
                        <a:lnSpc>
                          <a:spcPct val="107000"/>
                        </a:lnSpc>
                        <a:spcAft>
                          <a:spcPts val="0"/>
                        </a:spcAft>
                        <a:buFont typeface="Arial" panose="020B0604020202020204" pitchFamily="34" charset="0"/>
                        <a:buChar char="-"/>
                      </a:pPr>
                      <a:r>
                        <a:rPr lang="vi-VN" sz="1600" dirty="0">
                          <a:effectLst/>
                        </a:rPr>
                        <a:t>1 checkbox</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Thiết kế</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extLst>
                  <a:ext uri="{0D108BD9-81ED-4DB2-BD59-A6C34878D82A}">
                    <a16:rowId xmlns:a16="http://schemas.microsoft.com/office/drawing/2014/main" val="1259819387"/>
                  </a:ext>
                </a:extLst>
              </a:tr>
              <a:tr h="951918">
                <a:tc>
                  <a:txBody>
                    <a:bodyPr/>
                    <a:lstStyle/>
                    <a:p>
                      <a:pPr>
                        <a:lnSpc>
                          <a:spcPct val="107000"/>
                        </a:lnSpc>
                        <a:spcAft>
                          <a:spcPts val="0"/>
                        </a:spcAft>
                      </a:pPr>
                      <a:r>
                        <a:rPr lang="vi-VN" sz="1600">
                          <a:effectLst/>
                        </a:rPr>
                        <a:t>TextView “Đăng nhập, Quên mật khẩu, Create account”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Hiển thị tiêu đề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Hiển thị</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extLst>
                  <a:ext uri="{0D108BD9-81ED-4DB2-BD59-A6C34878D82A}">
                    <a16:rowId xmlns:a16="http://schemas.microsoft.com/office/drawing/2014/main" val="3291913959"/>
                  </a:ext>
                </a:extLst>
              </a:tr>
              <a:tr h="951918">
                <a:tc>
                  <a:txBody>
                    <a:bodyPr/>
                    <a:lstStyle/>
                    <a:p>
                      <a:pPr>
                        <a:lnSpc>
                          <a:spcPct val="107000"/>
                        </a:lnSpc>
                        <a:spcAft>
                          <a:spcPts val="0"/>
                        </a:spcAft>
                      </a:pPr>
                      <a:r>
                        <a:rPr lang="vi-VN" sz="1600">
                          <a:effectLst/>
                        </a:rPr>
                        <a:t>Plaintext “Tên đăng 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Nhập tên đăng nhập vào</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Sau khi nhập chuyển sang màn hình Home</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extLst>
                  <a:ext uri="{0D108BD9-81ED-4DB2-BD59-A6C34878D82A}">
                    <a16:rowId xmlns:a16="http://schemas.microsoft.com/office/drawing/2014/main" val="1049633229"/>
                  </a:ext>
                </a:extLst>
              </a:tr>
              <a:tr h="951918">
                <a:tc>
                  <a:txBody>
                    <a:bodyPr/>
                    <a:lstStyle/>
                    <a:p>
                      <a:pPr>
                        <a:lnSpc>
                          <a:spcPct val="107000"/>
                        </a:lnSpc>
                        <a:spcAft>
                          <a:spcPts val="0"/>
                        </a:spcAft>
                      </a:pPr>
                      <a:r>
                        <a:rPr lang="vi-VN" sz="1600">
                          <a:effectLst/>
                        </a:rPr>
                        <a:t>Plaintext “Mật khẩu”</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Nhập mật khẩu</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dirty="0">
                          <a:effectLst/>
                        </a:rPr>
                        <a:t>Click</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Sau khi nhập chuyển sang màn hình Home</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extLst>
                  <a:ext uri="{0D108BD9-81ED-4DB2-BD59-A6C34878D82A}">
                    <a16:rowId xmlns:a16="http://schemas.microsoft.com/office/drawing/2014/main" val="2229206475"/>
                  </a:ext>
                </a:extLst>
              </a:tr>
              <a:tr h="1112512">
                <a:tc>
                  <a:txBody>
                    <a:bodyPr/>
                    <a:lstStyle/>
                    <a:p>
                      <a:pPr>
                        <a:lnSpc>
                          <a:spcPct val="107000"/>
                        </a:lnSpc>
                        <a:spcAft>
                          <a:spcPts val="0"/>
                        </a:spcAft>
                      </a:pPr>
                      <a:r>
                        <a:rPr lang="vi-VN" sz="1600">
                          <a:effectLst/>
                        </a:rPr>
                        <a:t>ImageButton “Đăng 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Click để đăng nhập chuyển sang giao diện Home</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Click để đăng nhập chuyển sang giao diện Home</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extLst>
                  <a:ext uri="{0D108BD9-81ED-4DB2-BD59-A6C34878D82A}">
                    <a16:rowId xmlns:a16="http://schemas.microsoft.com/office/drawing/2014/main" val="2750306744"/>
                  </a:ext>
                </a:extLst>
              </a:tr>
              <a:tr h="477914">
                <a:tc>
                  <a:txBody>
                    <a:bodyPr/>
                    <a:lstStyle/>
                    <a:p>
                      <a:pPr>
                        <a:lnSpc>
                          <a:spcPct val="107000"/>
                        </a:lnSpc>
                        <a:spcAft>
                          <a:spcPts val="0"/>
                        </a:spcAft>
                      </a:pPr>
                      <a:r>
                        <a:rPr lang="vi-VN" sz="1600">
                          <a:effectLst/>
                        </a:rPr>
                        <a:t>CheckBox “Nhớ mật khẩu”</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Click để lưu lại tài khoản mật khẩu.</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a:effectLst/>
                        </a:rPr>
                        <a:t>Click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tc>
                  <a:txBody>
                    <a:bodyPr/>
                    <a:lstStyle/>
                    <a:p>
                      <a:pPr>
                        <a:lnSpc>
                          <a:spcPct val="107000"/>
                        </a:lnSpc>
                        <a:spcAft>
                          <a:spcPts val="0"/>
                        </a:spcAft>
                      </a:pPr>
                      <a:r>
                        <a:rPr lang="vi-VN" sz="1600" dirty="0">
                          <a:effectLst/>
                        </a:rPr>
                        <a:t>Click lưu</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34006" marR="34006" marT="0" marB="0"/>
                </a:tc>
                <a:extLst>
                  <a:ext uri="{0D108BD9-81ED-4DB2-BD59-A6C34878D82A}">
                    <a16:rowId xmlns:a16="http://schemas.microsoft.com/office/drawing/2014/main" val="4174242755"/>
                  </a:ext>
                </a:extLst>
              </a:tr>
            </a:tbl>
          </a:graphicData>
        </a:graphic>
      </p:graphicFrame>
    </p:spTree>
    <p:extLst>
      <p:ext uri="{BB962C8B-B14F-4D97-AF65-F5344CB8AC3E}">
        <p14:creationId xmlns:p14="http://schemas.microsoft.com/office/powerpoint/2010/main" val="392834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488097"/>
          </a:xfrm>
        </p:spPr>
        <p:txBody>
          <a:bodyPr>
            <a:normAutofit fontScale="90000"/>
          </a:bodyPr>
          <a:lstStyle/>
          <a:p>
            <a:r>
              <a:rPr lang="vi-VN" dirty="0" smtClean="0"/>
              <a:t>Màn hình </a:t>
            </a:r>
            <a:r>
              <a:rPr lang="vi-VN" dirty="0">
                <a:latin typeface="Time news New Roman"/>
              </a:rPr>
              <a:t>splash</a:t>
            </a:r>
            <a:r>
              <a:rPr lang="vi-VN" sz="2400" dirty="0">
                <a:latin typeface="Time news New Roman"/>
                <a:ea typeface="Arial" panose="020B0604020202020204" pitchFamily="34" charset="0"/>
                <a:cs typeface="Times New Roman" panose="02020603050405020304" pitchFamily="18" charset="0"/>
              </a:rPr>
              <a:t/>
            </a:r>
            <a:br>
              <a:rPr lang="vi-VN" sz="2400" dirty="0">
                <a:latin typeface="Time news New Roman"/>
                <a:ea typeface="Arial" panose="020B0604020202020204" pitchFamily="34" charset="0"/>
                <a:cs typeface="Times New Roman" panose="02020603050405020304" pitchFamily="18" charset="0"/>
              </a:rPr>
            </a:br>
            <a:endParaRPr lang="vi-VN"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8480" y="927100"/>
            <a:ext cx="3322320" cy="5486400"/>
          </a:xfrm>
          <a:prstGeom prst="rect">
            <a:avLst/>
          </a:prstGeom>
          <a:noFill/>
          <a:ln>
            <a:noFill/>
          </a:ln>
        </p:spPr>
      </p:pic>
      <p:graphicFrame>
        <p:nvGraphicFramePr>
          <p:cNvPr id="6" name="Table 5"/>
          <p:cNvGraphicFramePr>
            <a:graphicFrameLocks noGrp="1"/>
          </p:cNvGraphicFramePr>
          <p:nvPr>
            <p:extLst>
              <p:ext uri="{D42A27DB-BD31-4B8C-83A1-F6EECF244321}">
                <p14:modId xmlns:p14="http://schemas.microsoft.com/office/powerpoint/2010/main" val="4079444700"/>
              </p:ext>
            </p:extLst>
          </p:nvPr>
        </p:nvGraphicFramePr>
        <p:xfrm>
          <a:off x="4255770" y="2832404"/>
          <a:ext cx="5496560" cy="3298415"/>
        </p:xfrm>
        <a:graphic>
          <a:graphicData uri="http://schemas.openxmlformats.org/drawingml/2006/table">
            <a:tbl>
              <a:tblPr firstRow="1" firstCol="1" bandRow="1">
                <a:tableStyleId>{5C22544A-7EE6-4342-B048-85BDC9FD1C3A}</a:tableStyleId>
              </a:tblPr>
              <a:tblGrid>
                <a:gridCol w="1370330">
                  <a:extLst>
                    <a:ext uri="{9D8B030D-6E8A-4147-A177-3AD203B41FA5}">
                      <a16:colId xmlns:a16="http://schemas.microsoft.com/office/drawing/2014/main" val="1406025865"/>
                    </a:ext>
                  </a:extLst>
                </a:gridCol>
                <a:gridCol w="1396282">
                  <a:extLst>
                    <a:ext uri="{9D8B030D-6E8A-4147-A177-3AD203B41FA5}">
                      <a16:colId xmlns:a16="http://schemas.microsoft.com/office/drawing/2014/main" val="3799824537"/>
                    </a:ext>
                  </a:extLst>
                </a:gridCol>
                <a:gridCol w="1356443">
                  <a:extLst>
                    <a:ext uri="{9D8B030D-6E8A-4147-A177-3AD203B41FA5}">
                      <a16:colId xmlns:a16="http://schemas.microsoft.com/office/drawing/2014/main" val="2991844363"/>
                    </a:ext>
                  </a:extLst>
                </a:gridCol>
                <a:gridCol w="1373505">
                  <a:extLst>
                    <a:ext uri="{9D8B030D-6E8A-4147-A177-3AD203B41FA5}">
                      <a16:colId xmlns:a16="http://schemas.microsoft.com/office/drawing/2014/main" val="2401913111"/>
                    </a:ext>
                  </a:extLst>
                </a:gridCol>
              </a:tblGrid>
              <a:tr h="630017">
                <a:tc>
                  <a:txBody>
                    <a:bodyPr/>
                    <a:lstStyle/>
                    <a:p>
                      <a:pPr algn="ctr">
                        <a:lnSpc>
                          <a:spcPct val="107000"/>
                        </a:lnSpc>
                        <a:spcAft>
                          <a:spcPts val="0"/>
                        </a:spcAft>
                      </a:pPr>
                      <a:r>
                        <a:rPr lang="vi-VN" sz="1600">
                          <a:effectLst/>
                          <a:latin typeface="Time news New Roman"/>
                        </a:rPr>
                        <a:t>Tiêu đề</a:t>
                      </a:r>
                      <a:endParaRPr lang="vi-VN" sz="1100">
                        <a:effectLst/>
                        <a:latin typeface="Time news New Roman"/>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a:effectLst/>
                          <a:latin typeface="Time news New Roman"/>
                        </a:rPr>
                        <a:t>Mô tả</a:t>
                      </a:r>
                      <a:endParaRPr lang="vi-VN" sz="1100">
                        <a:effectLst/>
                        <a:latin typeface="Time news New Roman"/>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a:effectLst/>
                          <a:latin typeface="Time news New Roman"/>
                        </a:rPr>
                        <a:t>Qui trình</a:t>
                      </a:r>
                      <a:endParaRPr lang="vi-VN" sz="1100">
                        <a:effectLst/>
                        <a:latin typeface="Time news New Roman"/>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a:effectLst/>
                          <a:latin typeface="Time news New Roman"/>
                        </a:rPr>
                        <a:t>Kết quả</a:t>
                      </a:r>
                      <a:endParaRPr lang="vi-VN" sz="1100">
                        <a:effectLst/>
                        <a:latin typeface="Time news New Roman"/>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1321991"/>
                  </a:ext>
                </a:extLst>
              </a:tr>
              <a:tr h="2668398">
                <a:tc>
                  <a:txBody>
                    <a:bodyPr/>
                    <a:lstStyle/>
                    <a:p>
                      <a:pPr>
                        <a:lnSpc>
                          <a:spcPct val="107000"/>
                        </a:lnSpc>
                        <a:spcAft>
                          <a:spcPts val="0"/>
                        </a:spcAft>
                      </a:pPr>
                      <a:r>
                        <a:rPr lang="vi-VN" sz="1600" dirty="0">
                          <a:effectLst/>
                          <a:latin typeface="Time news New Roman"/>
                        </a:rPr>
                        <a:t>Màn hình splash</a:t>
                      </a:r>
                      <a:endParaRPr lang="vi-VN" sz="1100" dirty="0">
                        <a:effectLst/>
                        <a:latin typeface="Time news New Roman"/>
                        <a:ea typeface="Arial" panose="020B060402020202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vi-VN" sz="1600" dirty="0">
                          <a:effectLst/>
                          <a:latin typeface="Time news New Roman"/>
                        </a:rPr>
                        <a:t>Hiển thị logo</a:t>
                      </a:r>
                      <a:endParaRPr lang="vi-VN" sz="1100" dirty="0">
                        <a:effectLst/>
                        <a:latin typeface="Time news New Roman"/>
                        <a:ea typeface="Arial" panose="020B060402020202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vi-VN" sz="1600" dirty="0">
                          <a:effectLst/>
                          <a:latin typeface="Time news New Roman"/>
                        </a:rPr>
                        <a:t>Sau 5s chuyển qua màn hình chính</a:t>
                      </a:r>
                      <a:endParaRPr lang="vi-VN" sz="1100" dirty="0">
                        <a:effectLst/>
                        <a:latin typeface="Time news New Roman"/>
                        <a:ea typeface="Arial" panose="020B060402020202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vi-VN" sz="1600" dirty="0">
                          <a:effectLst/>
                          <a:latin typeface="Time news New Roman"/>
                        </a:rPr>
                        <a:t>Hoàn thành</a:t>
                      </a:r>
                      <a:endParaRPr lang="vi-VN" sz="1100" dirty="0">
                        <a:effectLst/>
                        <a:latin typeface="Time news New Roman"/>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7977799"/>
                  </a:ext>
                </a:extLst>
              </a:tr>
            </a:tbl>
          </a:graphicData>
        </a:graphic>
      </p:graphicFrame>
      <p:sp>
        <p:nvSpPr>
          <p:cNvPr id="7" name="Rectangle 1"/>
          <p:cNvSpPr>
            <a:spLocks noChangeArrowheads="1"/>
          </p:cNvSpPr>
          <p:nvPr/>
        </p:nvSpPr>
        <p:spPr bwMode="auto">
          <a:xfrm>
            <a:off x="4255770" y="690754"/>
            <a:ext cx="535078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Char char="•"/>
              <a:tabLst/>
            </a:pPr>
            <a:r>
              <a:rPr kumimoji="0" lang="vi-VN" altLang="vi-VN" sz="20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kumimoji="0" lang="vi-VN" altLang="vi-VN" sz="14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vi-VN" altLang="vi-VN" sz="20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L</a:t>
            </a:r>
            <a:r>
              <a:rPr kumimoji="0" lang="vi-VN" altLang="vi-VN" sz="2000" b="1" i="0" u="none" strike="noStrike" cap="none" normalizeH="0" baseline="0" dirty="0" smtClean="0">
                <a:ln>
                  <a:noFill/>
                </a:ln>
                <a:solidFill>
                  <a:schemeClr val="tx1"/>
                </a:solidFill>
                <a:effectLst/>
                <a:ea typeface="Arial" panose="020B0604020202020204" pitchFamily="34" charset="0"/>
                <a:cs typeface="Times New Roman" panose="02020603050405020304" pitchFamily="18" charset="0"/>
              </a:rPr>
              <a:t>à</a:t>
            </a:r>
            <a:r>
              <a:rPr kumimoji="0" lang="vi-VN" altLang="vi-VN" sz="20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m thế n</a:t>
            </a:r>
            <a:r>
              <a:rPr kumimoji="0" lang="vi-VN" altLang="vi-VN" sz="2000" b="1" i="0" u="none" strike="noStrike" cap="none" normalizeH="0" baseline="0" dirty="0" smtClean="0">
                <a:ln>
                  <a:noFill/>
                </a:ln>
                <a:solidFill>
                  <a:schemeClr val="tx1"/>
                </a:solidFill>
                <a:effectLst/>
                <a:ea typeface="Arial" panose="020B0604020202020204" pitchFamily="34" charset="0"/>
                <a:cs typeface="Times New Roman" panose="02020603050405020304" pitchFamily="18" charset="0"/>
              </a:rPr>
              <a:t>à</a:t>
            </a:r>
            <a:r>
              <a:rPr kumimoji="0" lang="vi-VN" altLang="vi-VN" sz="20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o : </a:t>
            </a:r>
            <a:endParaRPr kumimoji="0" lang="vi-VN" altLang="vi-VN" sz="14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vi-VN" altLang="vi-VN" sz="2000" b="0"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Chạy ứng dụng.</a:t>
            </a:r>
            <a:endParaRPr kumimoji="0" lang="vi-VN" altLang="vi-VN" sz="14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vi-VN" altLang="vi-VN" sz="2000" b="0"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Chương tr</a:t>
            </a:r>
            <a:r>
              <a:rPr kumimoji="0" lang="vi-VN" altLang="vi-VN" sz="2000" b="0" i="0" u="none" strike="noStrike" cap="none" normalizeH="0" baseline="0" dirty="0" smtClean="0">
                <a:ln>
                  <a:noFill/>
                </a:ln>
                <a:solidFill>
                  <a:schemeClr val="tx1"/>
                </a:solidFill>
                <a:effectLst/>
                <a:ea typeface="Arial" panose="020B0604020202020204" pitchFamily="34" charset="0"/>
                <a:cs typeface="Times New Roman" panose="02020603050405020304" pitchFamily="18" charset="0"/>
              </a:rPr>
              <a:t>ì</a:t>
            </a:r>
            <a:r>
              <a:rPr kumimoji="0" lang="vi-VN" altLang="vi-VN" sz="2000" b="0"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nh sẽ chạy m</a:t>
            </a:r>
            <a:r>
              <a:rPr kumimoji="0" lang="vi-VN" altLang="vi-VN" sz="2000" b="0" i="0" u="none" strike="noStrike" cap="none" normalizeH="0" baseline="0" dirty="0" smtClean="0">
                <a:ln>
                  <a:noFill/>
                </a:ln>
                <a:solidFill>
                  <a:schemeClr val="tx1"/>
                </a:solidFill>
                <a:effectLst/>
                <a:ea typeface="Arial" panose="020B0604020202020204" pitchFamily="34" charset="0"/>
                <a:cs typeface="Times New Roman" panose="02020603050405020304" pitchFamily="18" charset="0"/>
              </a:rPr>
              <a:t>à</a:t>
            </a:r>
            <a:r>
              <a:rPr kumimoji="0" lang="vi-VN" altLang="vi-VN" sz="2000" b="0"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 h</a:t>
            </a:r>
            <a:r>
              <a:rPr kumimoji="0" lang="vi-VN" altLang="vi-VN" sz="2000" b="0" i="0" u="none" strike="noStrike" cap="none" normalizeH="0" baseline="0" dirty="0" smtClean="0">
                <a:ln>
                  <a:noFill/>
                </a:ln>
                <a:solidFill>
                  <a:schemeClr val="tx1"/>
                </a:solidFill>
                <a:effectLst/>
                <a:ea typeface="Arial" panose="020B0604020202020204" pitchFamily="34" charset="0"/>
                <a:cs typeface="Times New Roman" panose="02020603050405020304" pitchFamily="18" charset="0"/>
              </a:rPr>
              <a:t>ì</a:t>
            </a:r>
            <a:r>
              <a:rPr kumimoji="0" lang="vi-VN" altLang="vi-VN" sz="2000" b="0"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nh Splash</a:t>
            </a:r>
            <a:endParaRPr kumimoji="0" lang="vi-VN" altLang="vi-VN" sz="1400" b="0" i="0" u="none" strike="noStrike" cap="none" normalizeH="0" baseline="0" dirty="0" smtClean="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vi-VN" altLang="vi-VN" sz="2000" b="0"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Sau 5s sẽ tự động chuyển sang m</a:t>
            </a:r>
            <a:r>
              <a:rPr kumimoji="0" lang="vi-VN" altLang="vi-VN" sz="2000" b="0" i="0" u="none" strike="noStrike" cap="none" normalizeH="0" baseline="0" dirty="0" smtClean="0">
                <a:ln>
                  <a:noFill/>
                </a:ln>
                <a:solidFill>
                  <a:schemeClr val="tx1"/>
                </a:solidFill>
                <a:effectLst/>
                <a:ea typeface="Arial" panose="020B0604020202020204" pitchFamily="34" charset="0"/>
                <a:cs typeface="Times New Roman" panose="02020603050405020304" pitchFamily="18" charset="0"/>
              </a:rPr>
              <a:t>à</a:t>
            </a:r>
            <a:r>
              <a:rPr kumimoji="0" lang="vi-VN" altLang="vi-VN" sz="2000" b="0"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 h</a:t>
            </a:r>
            <a:r>
              <a:rPr kumimoji="0" lang="vi-VN" altLang="vi-VN" sz="2000" b="0" i="0" u="none" strike="noStrike" cap="none" normalizeH="0" baseline="0" dirty="0" smtClean="0">
                <a:ln>
                  <a:noFill/>
                </a:ln>
                <a:solidFill>
                  <a:schemeClr val="tx1"/>
                </a:solidFill>
                <a:effectLst/>
                <a:ea typeface="Arial" panose="020B0604020202020204" pitchFamily="34" charset="0"/>
                <a:cs typeface="Times New Roman" panose="02020603050405020304" pitchFamily="18" charset="0"/>
              </a:rPr>
              <a:t>ì</a:t>
            </a:r>
            <a:r>
              <a:rPr kumimoji="0" lang="vi-VN" altLang="vi-VN" sz="2000" b="0"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nh ch</a:t>
            </a:r>
            <a:r>
              <a:rPr kumimoji="0" lang="vi-VN" altLang="vi-VN" sz="2000" b="0" i="0" u="none" strike="noStrike" cap="none" normalizeH="0" baseline="0" dirty="0" smtClean="0">
                <a:ln>
                  <a:noFill/>
                </a:ln>
                <a:solidFill>
                  <a:schemeClr val="tx1"/>
                </a:solidFill>
                <a:effectLst/>
                <a:ea typeface="Arial" panose="020B0604020202020204" pitchFamily="34" charset="0"/>
                <a:cs typeface="Times New Roman" panose="02020603050405020304" pitchFamily="18" charset="0"/>
              </a:rPr>
              <a:t>í</a:t>
            </a:r>
            <a:r>
              <a:rPr kumimoji="0" lang="vi-VN" altLang="vi-VN" sz="2000" b="0"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nh (Home)</a:t>
            </a:r>
            <a:endParaRPr kumimoji="0" lang="vi-VN" altLang="vi-VN"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44256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10058400" cy="488097"/>
          </a:xfrm>
        </p:spPr>
        <p:txBody>
          <a:bodyPr>
            <a:normAutofit fontScale="90000"/>
          </a:bodyPr>
          <a:lstStyle/>
          <a:p>
            <a:r>
              <a:rPr lang="vi-VN" dirty="0" smtClean="0"/>
              <a:t>Màn hình Home</a:t>
            </a:r>
            <a:endParaRPr lang="vi-VN"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49527" y="540547"/>
            <a:ext cx="3606856" cy="6096000"/>
          </a:xfrm>
          <a:prstGeom prst="rect">
            <a:avLst/>
          </a:prstGeom>
          <a:noFill/>
          <a:ln>
            <a:noFill/>
          </a:ln>
        </p:spPr>
      </p:pic>
      <p:graphicFrame>
        <p:nvGraphicFramePr>
          <p:cNvPr id="8" name="Table 7"/>
          <p:cNvGraphicFramePr>
            <a:graphicFrameLocks noGrp="1"/>
          </p:cNvGraphicFramePr>
          <p:nvPr>
            <p:extLst>
              <p:ext uri="{D42A27DB-BD31-4B8C-83A1-F6EECF244321}">
                <p14:modId xmlns:p14="http://schemas.microsoft.com/office/powerpoint/2010/main" val="1148493392"/>
              </p:ext>
            </p:extLst>
          </p:nvPr>
        </p:nvGraphicFramePr>
        <p:xfrm>
          <a:off x="4436664" y="1866047"/>
          <a:ext cx="6492515" cy="3445000"/>
        </p:xfrm>
        <a:graphic>
          <a:graphicData uri="http://schemas.openxmlformats.org/drawingml/2006/table">
            <a:tbl>
              <a:tblPr firstRow="1" firstCol="1" bandRow="1">
                <a:tableStyleId>{5C22544A-7EE6-4342-B048-85BDC9FD1C3A}</a:tableStyleId>
              </a:tblPr>
              <a:tblGrid>
                <a:gridCol w="1333524">
                  <a:extLst>
                    <a:ext uri="{9D8B030D-6E8A-4147-A177-3AD203B41FA5}">
                      <a16:colId xmlns:a16="http://schemas.microsoft.com/office/drawing/2014/main" val="1517811837"/>
                    </a:ext>
                  </a:extLst>
                </a:gridCol>
                <a:gridCol w="2481838">
                  <a:extLst>
                    <a:ext uri="{9D8B030D-6E8A-4147-A177-3AD203B41FA5}">
                      <a16:colId xmlns:a16="http://schemas.microsoft.com/office/drawing/2014/main" val="442435934"/>
                    </a:ext>
                  </a:extLst>
                </a:gridCol>
                <a:gridCol w="767787">
                  <a:extLst>
                    <a:ext uri="{9D8B030D-6E8A-4147-A177-3AD203B41FA5}">
                      <a16:colId xmlns:a16="http://schemas.microsoft.com/office/drawing/2014/main" val="2090397997"/>
                    </a:ext>
                  </a:extLst>
                </a:gridCol>
                <a:gridCol w="1909366">
                  <a:extLst>
                    <a:ext uri="{9D8B030D-6E8A-4147-A177-3AD203B41FA5}">
                      <a16:colId xmlns:a16="http://schemas.microsoft.com/office/drawing/2014/main" val="4228028733"/>
                    </a:ext>
                  </a:extLst>
                </a:gridCol>
              </a:tblGrid>
              <a:tr h="968613">
                <a:tc>
                  <a:txBody>
                    <a:bodyPr/>
                    <a:lstStyle/>
                    <a:p>
                      <a:pPr algn="ctr">
                        <a:lnSpc>
                          <a:spcPct val="107000"/>
                        </a:lnSpc>
                        <a:spcAft>
                          <a:spcPts val="0"/>
                        </a:spcAft>
                      </a:pPr>
                      <a:r>
                        <a:rPr lang="vi-VN" sz="1600">
                          <a:effectLst/>
                        </a:rPr>
                        <a:t>Tiêu đề</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dirty="0">
                          <a:effectLst/>
                        </a:rPr>
                        <a:t>Mô tả</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a:effectLst/>
                        </a:rPr>
                        <a:t>Qui trình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a:effectLst/>
                        </a:rPr>
                        <a:t>Kết quả</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2698641"/>
                  </a:ext>
                </a:extLst>
              </a:tr>
              <a:tr h="2476387">
                <a:tc>
                  <a:txBody>
                    <a:bodyPr/>
                    <a:lstStyle/>
                    <a:p>
                      <a:pPr algn="ctr">
                        <a:lnSpc>
                          <a:spcPct val="107000"/>
                        </a:lnSpc>
                        <a:spcAft>
                          <a:spcPts val="0"/>
                        </a:spcAft>
                      </a:pPr>
                      <a:r>
                        <a:rPr lang="vi-VN" sz="1600">
                          <a:effectLst/>
                        </a:rPr>
                        <a:t>Màn hình home</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vi-VN" sz="1600" dirty="0">
                          <a:effectLst/>
                        </a:rPr>
                        <a:t>Màn hình chính có:</a:t>
                      </a:r>
                      <a:endParaRPr lang="vi-VN" sz="1100" dirty="0">
                        <a:effectLst/>
                      </a:endParaRPr>
                    </a:p>
                    <a:p>
                      <a:pPr marL="342900" lvl="0" indent="-342900">
                        <a:lnSpc>
                          <a:spcPct val="107000"/>
                        </a:lnSpc>
                        <a:spcAft>
                          <a:spcPts val="0"/>
                        </a:spcAft>
                        <a:buFont typeface="Arial" panose="020B0604020202020204" pitchFamily="34" charset="0"/>
                        <a:buChar char="-"/>
                      </a:pPr>
                      <a:r>
                        <a:rPr lang="vi-VN" sz="1600" dirty="0">
                          <a:effectLst/>
                        </a:rPr>
                        <a:t>1 image background</a:t>
                      </a:r>
                      <a:endParaRPr lang="vi-VN" sz="1100" dirty="0">
                        <a:effectLst/>
                      </a:endParaRPr>
                    </a:p>
                    <a:p>
                      <a:pPr marL="342900" lvl="0" indent="-342900">
                        <a:lnSpc>
                          <a:spcPct val="107000"/>
                        </a:lnSpc>
                        <a:spcAft>
                          <a:spcPts val="0"/>
                        </a:spcAft>
                        <a:buFont typeface="Arial" panose="020B0604020202020204" pitchFamily="34" charset="0"/>
                        <a:buChar char="-"/>
                      </a:pPr>
                      <a:r>
                        <a:rPr lang="vi-VN" sz="1600" dirty="0">
                          <a:effectLst/>
                        </a:rPr>
                        <a:t>5 Image button</a:t>
                      </a:r>
                      <a:endParaRPr lang="vi-VN" sz="1100" dirty="0">
                        <a:effectLst/>
                      </a:endParaRPr>
                    </a:p>
                    <a:p>
                      <a:pPr marL="342900" lvl="0" indent="-342900">
                        <a:lnSpc>
                          <a:spcPct val="107000"/>
                        </a:lnSpc>
                        <a:spcAft>
                          <a:spcPts val="0"/>
                        </a:spcAft>
                        <a:buFont typeface="Arial" panose="020B0604020202020204" pitchFamily="34" charset="0"/>
                        <a:buChar char="-"/>
                      </a:pPr>
                      <a:r>
                        <a:rPr lang="vi-VN" sz="1600" dirty="0">
                          <a:effectLst/>
                        </a:rPr>
                        <a:t>1 searchview tìm kiếm</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a:effectLst/>
                        </a:rPr>
                        <a:t>Thiết kế</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vi-VN" sz="1600" dirty="0">
                          <a:effectLst/>
                        </a:rPr>
                        <a:t>Hoàn thành</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5216630"/>
                  </a:ext>
                </a:extLst>
              </a:tr>
            </a:tbl>
          </a:graphicData>
        </a:graphic>
      </p:graphicFrame>
      <p:sp>
        <p:nvSpPr>
          <p:cNvPr id="9" name="Rectangle 2"/>
          <p:cNvSpPr>
            <a:spLocks noChangeArrowheads="1"/>
          </p:cNvSpPr>
          <p:nvPr/>
        </p:nvSpPr>
        <p:spPr bwMode="auto">
          <a:xfrm>
            <a:off x="4833179" y="14088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6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kumimoji="0" lang="vi-VN" altLang="vi-VN"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10915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63537" y="596900"/>
            <a:ext cx="3725863" cy="6261100"/>
          </a:xfrm>
          <a:prstGeom prst="rect">
            <a:avLst/>
          </a:prstGeom>
          <a:noFill/>
          <a:ln>
            <a:noFill/>
          </a:ln>
        </p:spPr>
      </p:pic>
      <p:sp>
        <p:nvSpPr>
          <p:cNvPr id="5" name="Title 1"/>
          <p:cNvSpPr>
            <a:spLocks noGrp="1"/>
          </p:cNvSpPr>
          <p:nvPr>
            <p:ph type="title"/>
          </p:nvPr>
        </p:nvSpPr>
        <p:spPr>
          <a:xfrm>
            <a:off x="0" y="0"/>
            <a:ext cx="10058400" cy="488097"/>
          </a:xfrm>
        </p:spPr>
        <p:txBody>
          <a:bodyPr>
            <a:normAutofit fontScale="90000"/>
          </a:bodyPr>
          <a:lstStyle/>
          <a:p>
            <a:r>
              <a:rPr lang="vi-VN" dirty="0" smtClean="0"/>
              <a:t>Màn hình Giáo viên </a:t>
            </a:r>
            <a:endParaRPr lang="vi-VN" dirty="0"/>
          </a:p>
        </p:txBody>
      </p:sp>
      <p:graphicFrame>
        <p:nvGraphicFramePr>
          <p:cNvPr id="6" name="Table 5"/>
          <p:cNvGraphicFramePr>
            <a:graphicFrameLocks noGrp="1"/>
          </p:cNvGraphicFramePr>
          <p:nvPr>
            <p:extLst>
              <p:ext uri="{D42A27DB-BD31-4B8C-83A1-F6EECF244321}">
                <p14:modId xmlns:p14="http://schemas.microsoft.com/office/powerpoint/2010/main" val="46630505"/>
              </p:ext>
            </p:extLst>
          </p:nvPr>
        </p:nvGraphicFramePr>
        <p:xfrm>
          <a:off x="4200940" y="301678"/>
          <a:ext cx="7832036" cy="6570741"/>
        </p:xfrm>
        <a:graphic>
          <a:graphicData uri="http://schemas.openxmlformats.org/drawingml/2006/table">
            <a:tbl>
              <a:tblPr firstRow="1" firstCol="1" bandRow="1">
                <a:tableStyleId>{5C22544A-7EE6-4342-B048-85BDC9FD1C3A}</a:tableStyleId>
              </a:tblPr>
              <a:tblGrid>
                <a:gridCol w="2186608">
                  <a:extLst>
                    <a:ext uri="{9D8B030D-6E8A-4147-A177-3AD203B41FA5}">
                      <a16:colId xmlns:a16="http://schemas.microsoft.com/office/drawing/2014/main" val="3291125042"/>
                    </a:ext>
                  </a:extLst>
                </a:gridCol>
                <a:gridCol w="2663687">
                  <a:extLst>
                    <a:ext uri="{9D8B030D-6E8A-4147-A177-3AD203B41FA5}">
                      <a16:colId xmlns:a16="http://schemas.microsoft.com/office/drawing/2014/main" val="1521785990"/>
                    </a:ext>
                  </a:extLst>
                </a:gridCol>
                <a:gridCol w="702365">
                  <a:extLst>
                    <a:ext uri="{9D8B030D-6E8A-4147-A177-3AD203B41FA5}">
                      <a16:colId xmlns:a16="http://schemas.microsoft.com/office/drawing/2014/main" val="4080172961"/>
                    </a:ext>
                  </a:extLst>
                </a:gridCol>
                <a:gridCol w="2279376">
                  <a:extLst>
                    <a:ext uri="{9D8B030D-6E8A-4147-A177-3AD203B41FA5}">
                      <a16:colId xmlns:a16="http://schemas.microsoft.com/office/drawing/2014/main" val="623539877"/>
                    </a:ext>
                  </a:extLst>
                </a:gridCol>
              </a:tblGrid>
              <a:tr h="269776">
                <a:tc>
                  <a:txBody>
                    <a:bodyPr/>
                    <a:lstStyle/>
                    <a:p>
                      <a:pPr algn="ctr">
                        <a:lnSpc>
                          <a:spcPct val="107000"/>
                        </a:lnSpc>
                        <a:spcAft>
                          <a:spcPts val="0"/>
                        </a:spcAft>
                      </a:pPr>
                      <a:r>
                        <a:rPr lang="vi-VN" sz="1600" dirty="0">
                          <a:effectLst/>
                        </a:rPr>
                        <a:t>Tiêu đề</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gn="ctr">
                        <a:lnSpc>
                          <a:spcPct val="107000"/>
                        </a:lnSpc>
                        <a:spcAft>
                          <a:spcPts val="0"/>
                        </a:spcAft>
                      </a:pPr>
                      <a:r>
                        <a:rPr lang="vi-VN" sz="1600">
                          <a:effectLst/>
                        </a:rPr>
                        <a:t>Mô tả</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gn="ctr">
                        <a:lnSpc>
                          <a:spcPct val="107000"/>
                        </a:lnSpc>
                        <a:spcAft>
                          <a:spcPts val="0"/>
                        </a:spcAft>
                      </a:pPr>
                      <a:r>
                        <a:rPr lang="vi-VN" sz="1600">
                          <a:effectLst/>
                        </a:rPr>
                        <a:t>Qui trình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gn="ctr">
                        <a:lnSpc>
                          <a:spcPct val="107000"/>
                        </a:lnSpc>
                        <a:spcAft>
                          <a:spcPts val="0"/>
                        </a:spcAft>
                      </a:pPr>
                      <a:r>
                        <a:rPr lang="vi-VN" sz="1600">
                          <a:effectLst/>
                        </a:rPr>
                        <a:t>Kết quả</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extLst>
                  <a:ext uri="{0D108BD9-81ED-4DB2-BD59-A6C34878D82A}">
                    <a16:rowId xmlns:a16="http://schemas.microsoft.com/office/drawing/2014/main" val="2659683097"/>
                  </a:ext>
                </a:extLst>
              </a:tr>
              <a:tr h="1079104">
                <a:tc>
                  <a:txBody>
                    <a:bodyPr/>
                    <a:lstStyle/>
                    <a:p>
                      <a:pPr>
                        <a:lnSpc>
                          <a:spcPct val="107000"/>
                        </a:lnSpc>
                        <a:spcAft>
                          <a:spcPts val="0"/>
                        </a:spcAft>
                      </a:pPr>
                      <a:r>
                        <a:rPr lang="vi-VN" sz="1600" dirty="0">
                          <a:effectLst/>
                        </a:rPr>
                        <a:t>Màn hình Giáo viên</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a:effectLst/>
                        </a:rPr>
                        <a:t>Màn hình có :</a:t>
                      </a:r>
                      <a:endParaRPr lang="vi-VN" sz="1100">
                        <a:effectLst/>
                      </a:endParaRPr>
                    </a:p>
                    <a:p>
                      <a:pPr marL="342900" lvl="0" indent="-342900">
                        <a:lnSpc>
                          <a:spcPct val="107000"/>
                        </a:lnSpc>
                        <a:spcAft>
                          <a:spcPts val="0"/>
                        </a:spcAft>
                        <a:buFont typeface="Arial" panose="020B0604020202020204" pitchFamily="34" charset="0"/>
                        <a:buChar char="-"/>
                      </a:pPr>
                      <a:r>
                        <a:rPr lang="vi-VN" sz="1600">
                          <a:effectLst/>
                        </a:rPr>
                        <a:t>1 TextView</a:t>
                      </a:r>
                      <a:endParaRPr lang="vi-VN" sz="1100">
                        <a:effectLst/>
                      </a:endParaRPr>
                    </a:p>
                    <a:p>
                      <a:pPr marL="342900" lvl="0" indent="-342900">
                        <a:lnSpc>
                          <a:spcPct val="107000"/>
                        </a:lnSpc>
                        <a:spcAft>
                          <a:spcPts val="0"/>
                        </a:spcAft>
                        <a:buFont typeface="Arial" panose="020B0604020202020204" pitchFamily="34" charset="0"/>
                        <a:buChar char="-"/>
                      </a:pPr>
                      <a:r>
                        <a:rPr lang="vi-VN" sz="1600">
                          <a:effectLst/>
                        </a:rPr>
                        <a:t>3 button</a:t>
                      </a:r>
                      <a:endParaRPr lang="vi-VN" sz="1100">
                        <a:effectLst/>
                      </a:endParaRPr>
                    </a:p>
                    <a:p>
                      <a:pPr marL="342900" lvl="0" indent="-342900">
                        <a:lnSpc>
                          <a:spcPct val="107000"/>
                        </a:lnSpc>
                        <a:spcAft>
                          <a:spcPts val="0"/>
                        </a:spcAft>
                        <a:buFont typeface="Arial" panose="020B0604020202020204" pitchFamily="34" charset="0"/>
                        <a:buChar char="-"/>
                      </a:pPr>
                      <a:r>
                        <a:rPr lang="vi-VN" sz="1600">
                          <a:effectLst/>
                        </a:rPr>
                        <a:t>1 RecycleView</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dirty="0">
                          <a:effectLst/>
                        </a:rPr>
                        <a:t>N/A</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extLst>
                  <a:ext uri="{0D108BD9-81ED-4DB2-BD59-A6C34878D82A}">
                    <a16:rowId xmlns:a16="http://schemas.microsoft.com/office/drawing/2014/main" val="2642487005"/>
                  </a:ext>
                </a:extLst>
              </a:tr>
              <a:tr h="1079104">
                <a:tc>
                  <a:txBody>
                    <a:bodyPr/>
                    <a:lstStyle/>
                    <a:p>
                      <a:pPr>
                        <a:lnSpc>
                          <a:spcPct val="107000"/>
                        </a:lnSpc>
                        <a:spcAft>
                          <a:spcPts val="0"/>
                        </a:spcAft>
                      </a:pPr>
                      <a:r>
                        <a:rPr lang="vi-VN" sz="1600" dirty="0">
                          <a:effectLst/>
                        </a:rPr>
                        <a:t>ImageButton “Tìm kiếm”</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dirty="0">
                          <a:effectLst/>
                        </a:rPr>
                        <a:t>Chuyển sang màn hình giao diện tìm kiếm các giáo viên</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dirty="0">
                          <a:effectLst/>
                        </a:rPr>
                        <a:t>Click </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a:effectLst/>
                        </a:rPr>
                        <a:t>Chuyển sang màn hình giao diện tìm kiếm các giáo viên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extLst>
                  <a:ext uri="{0D108BD9-81ED-4DB2-BD59-A6C34878D82A}">
                    <a16:rowId xmlns:a16="http://schemas.microsoft.com/office/drawing/2014/main" val="1679088226"/>
                  </a:ext>
                </a:extLst>
              </a:tr>
              <a:tr h="1010622">
                <a:tc>
                  <a:txBody>
                    <a:bodyPr/>
                    <a:lstStyle/>
                    <a:p>
                      <a:pPr>
                        <a:lnSpc>
                          <a:spcPct val="107000"/>
                        </a:lnSpc>
                        <a:spcAft>
                          <a:spcPts val="0"/>
                        </a:spcAft>
                      </a:pPr>
                      <a:r>
                        <a:rPr lang="vi-VN" sz="1600">
                          <a:effectLst/>
                        </a:rPr>
                        <a:t>ImageButton “Thêm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dirty="0">
                          <a:effectLst/>
                        </a:rPr>
                        <a:t>Chuyển sang màn hình giao diện Thêm giáo viên</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dirty="0">
                          <a:effectLst/>
                        </a:rPr>
                        <a:t>Click</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a:effectLst/>
                        </a:rPr>
                        <a:t>Chuyển sang màn hình giao diện Thêm giáo viên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extLst>
                  <a:ext uri="{0D108BD9-81ED-4DB2-BD59-A6C34878D82A}">
                    <a16:rowId xmlns:a16="http://schemas.microsoft.com/office/drawing/2014/main" val="4180426365"/>
                  </a:ext>
                </a:extLst>
              </a:tr>
              <a:tr h="1010622">
                <a:tc>
                  <a:txBody>
                    <a:bodyPr/>
                    <a:lstStyle/>
                    <a:p>
                      <a:pPr>
                        <a:lnSpc>
                          <a:spcPct val="107000"/>
                        </a:lnSpc>
                        <a:spcAft>
                          <a:spcPts val="0"/>
                        </a:spcAft>
                      </a:pPr>
                      <a:r>
                        <a:rPr lang="vi-VN" sz="1600">
                          <a:effectLst/>
                        </a:rPr>
                        <a:t>ImageButton “Back (</a:t>
                      </a:r>
                      <a:r>
                        <a:rPr lang="vi-VN" sz="1600">
                          <a:effectLst/>
                          <a:sym typeface="Wingdings" panose="05000000000000000000" pitchFamily="2" charset="2"/>
                        </a:rPr>
                        <a:t></a:t>
                      </a:r>
                      <a:r>
                        <a:rPr lang="vi-VN" sz="1600">
                          <a:effectLst/>
                        </a:rPr>
                        <a:t>)”</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dirty="0">
                          <a:effectLst/>
                        </a:rPr>
                        <a:t>Chuyển sang màn hình giao diện trang chủ home</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a:effectLst/>
                        </a:rPr>
                        <a:t>Click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dirty="0">
                          <a:effectLst/>
                        </a:rPr>
                        <a:t>Chuyển sang màn hình giao diện trang chủ home</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extLst>
                  <a:ext uri="{0D108BD9-81ED-4DB2-BD59-A6C34878D82A}">
                    <a16:rowId xmlns:a16="http://schemas.microsoft.com/office/drawing/2014/main" val="4259249048"/>
                  </a:ext>
                </a:extLst>
              </a:tr>
              <a:tr h="539552">
                <a:tc>
                  <a:txBody>
                    <a:bodyPr/>
                    <a:lstStyle/>
                    <a:p>
                      <a:pPr>
                        <a:lnSpc>
                          <a:spcPct val="107000"/>
                        </a:lnSpc>
                        <a:spcAft>
                          <a:spcPts val="0"/>
                        </a:spcAft>
                      </a:pPr>
                      <a:r>
                        <a:rPr lang="vi-VN" sz="1600">
                          <a:effectLst/>
                        </a:rPr>
                        <a:t>ImageButton “Xóa”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dirty="0">
                          <a:effectLst/>
                        </a:rPr>
                        <a:t>Xóa thông tin giáo viên</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a:effectLst/>
                        </a:rPr>
                        <a:t>Click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a:effectLst/>
                        </a:rPr>
                        <a:t>Xóa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extLst>
                  <a:ext uri="{0D108BD9-81ED-4DB2-BD59-A6C34878D82A}">
                    <a16:rowId xmlns:a16="http://schemas.microsoft.com/office/drawing/2014/main" val="2773216339"/>
                  </a:ext>
                </a:extLst>
              </a:tr>
              <a:tr h="539552">
                <a:tc>
                  <a:txBody>
                    <a:bodyPr/>
                    <a:lstStyle/>
                    <a:p>
                      <a:pPr>
                        <a:lnSpc>
                          <a:spcPct val="107000"/>
                        </a:lnSpc>
                        <a:spcAft>
                          <a:spcPts val="0"/>
                        </a:spcAft>
                      </a:pPr>
                      <a:r>
                        <a:rPr lang="vi-VN" sz="1600">
                          <a:effectLst/>
                        </a:rPr>
                        <a:t>ImageButton “Sửa”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a:effectLst/>
                        </a:rPr>
                        <a:t>Sửa thông tin giáo viên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a:effectLst/>
                        </a:rPr>
                        <a:t>Click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dirty="0">
                          <a:effectLst/>
                        </a:rPr>
                        <a:t>Sửa</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extLst>
                  <a:ext uri="{0D108BD9-81ED-4DB2-BD59-A6C34878D82A}">
                    <a16:rowId xmlns:a16="http://schemas.microsoft.com/office/drawing/2014/main" val="2500574387"/>
                  </a:ext>
                </a:extLst>
              </a:tr>
              <a:tr h="809328">
                <a:tc>
                  <a:txBody>
                    <a:bodyPr/>
                    <a:lstStyle/>
                    <a:p>
                      <a:pPr>
                        <a:lnSpc>
                          <a:spcPct val="107000"/>
                        </a:lnSpc>
                        <a:spcAft>
                          <a:spcPts val="0"/>
                        </a:spcAft>
                      </a:pPr>
                      <a:r>
                        <a:rPr lang="vi-VN" sz="1600" dirty="0">
                          <a:effectLst/>
                        </a:rPr>
                        <a:t>RecyclerView “Danh sách giáo viên”</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dirty="0">
                          <a:effectLst/>
                        </a:rPr>
                        <a:t>Hiển thị các giáo viên </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tc>
                  <a:txBody>
                    <a:bodyPr/>
                    <a:lstStyle/>
                    <a:p>
                      <a:pPr>
                        <a:lnSpc>
                          <a:spcPct val="107000"/>
                        </a:lnSpc>
                        <a:spcAft>
                          <a:spcPts val="0"/>
                        </a:spcAft>
                      </a:pPr>
                      <a:r>
                        <a:rPr lang="vi-VN" sz="1600" dirty="0">
                          <a:effectLst/>
                        </a:rPr>
                        <a:t>N/A</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0808" marR="40808" marT="0" marB="0"/>
                </a:tc>
                <a:extLst>
                  <a:ext uri="{0D108BD9-81ED-4DB2-BD59-A6C34878D82A}">
                    <a16:rowId xmlns:a16="http://schemas.microsoft.com/office/drawing/2014/main" val="1244820561"/>
                  </a:ext>
                </a:extLst>
              </a:tr>
            </a:tbl>
          </a:graphicData>
        </a:graphic>
      </p:graphicFrame>
      <p:sp>
        <p:nvSpPr>
          <p:cNvPr id="7" name="Rectangle 1"/>
          <p:cNvSpPr>
            <a:spLocks noChangeArrowheads="1"/>
          </p:cNvSpPr>
          <p:nvPr/>
        </p:nvSpPr>
        <p:spPr bwMode="auto">
          <a:xfrm>
            <a:off x="4903857" y="-64583"/>
            <a:ext cx="2089199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0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kumimoji="0" lang="vi-VN" altLang="vi-VN"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6310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Thêm GV </a:t>
            </a:r>
            <a:endParaRPr lang="vi-VN"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93040" y="488097"/>
            <a:ext cx="3451860" cy="6261100"/>
          </a:xfrm>
          <a:prstGeom prst="rect">
            <a:avLst/>
          </a:prstGeom>
          <a:noFill/>
          <a:ln>
            <a:noFill/>
          </a:ln>
        </p:spPr>
      </p:pic>
      <p:graphicFrame>
        <p:nvGraphicFramePr>
          <p:cNvPr id="4" name="Table 3"/>
          <p:cNvGraphicFramePr>
            <a:graphicFrameLocks noGrp="1"/>
          </p:cNvGraphicFramePr>
          <p:nvPr>
            <p:extLst>
              <p:ext uri="{D42A27DB-BD31-4B8C-83A1-F6EECF244321}">
                <p14:modId xmlns:p14="http://schemas.microsoft.com/office/powerpoint/2010/main" val="261738521"/>
              </p:ext>
            </p:extLst>
          </p:nvPr>
        </p:nvGraphicFramePr>
        <p:xfrm>
          <a:off x="4111264" y="621888"/>
          <a:ext cx="7911548" cy="6181285"/>
        </p:xfrm>
        <a:graphic>
          <a:graphicData uri="http://schemas.openxmlformats.org/drawingml/2006/table">
            <a:tbl>
              <a:tblPr firstRow="1" firstCol="1" bandRow="1">
                <a:tableStyleId>{5C22544A-7EE6-4342-B048-85BDC9FD1C3A}</a:tableStyleId>
              </a:tblPr>
              <a:tblGrid>
                <a:gridCol w="1919715">
                  <a:extLst>
                    <a:ext uri="{9D8B030D-6E8A-4147-A177-3AD203B41FA5}">
                      <a16:colId xmlns:a16="http://schemas.microsoft.com/office/drawing/2014/main" val="1111949048"/>
                    </a:ext>
                  </a:extLst>
                </a:gridCol>
                <a:gridCol w="3066964">
                  <a:extLst>
                    <a:ext uri="{9D8B030D-6E8A-4147-A177-3AD203B41FA5}">
                      <a16:colId xmlns:a16="http://schemas.microsoft.com/office/drawing/2014/main" val="1642734616"/>
                    </a:ext>
                  </a:extLst>
                </a:gridCol>
                <a:gridCol w="1202086">
                  <a:extLst>
                    <a:ext uri="{9D8B030D-6E8A-4147-A177-3AD203B41FA5}">
                      <a16:colId xmlns:a16="http://schemas.microsoft.com/office/drawing/2014/main" val="875448802"/>
                    </a:ext>
                  </a:extLst>
                </a:gridCol>
                <a:gridCol w="1722783">
                  <a:extLst>
                    <a:ext uri="{9D8B030D-6E8A-4147-A177-3AD203B41FA5}">
                      <a16:colId xmlns:a16="http://schemas.microsoft.com/office/drawing/2014/main" val="4057134968"/>
                    </a:ext>
                  </a:extLst>
                </a:gridCol>
              </a:tblGrid>
              <a:tr h="622712">
                <a:tc>
                  <a:txBody>
                    <a:bodyPr/>
                    <a:lstStyle/>
                    <a:p>
                      <a:pPr algn="ctr">
                        <a:lnSpc>
                          <a:spcPct val="107000"/>
                        </a:lnSpc>
                        <a:spcAft>
                          <a:spcPts val="0"/>
                        </a:spcAft>
                      </a:pPr>
                      <a:r>
                        <a:rPr lang="vi-VN" sz="1800" dirty="0">
                          <a:effectLst/>
                          <a:latin typeface="Time news New Roman"/>
                        </a:rPr>
                        <a:t>Tiêu đề</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gn="ctr">
                        <a:lnSpc>
                          <a:spcPct val="107000"/>
                        </a:lnSpc>
                        <a:spcAft>
                          <a:spcPts val="0"/>
                        </a:spcAft>
                      </a:pPr>
                      <a:r>
                        <a:rPr lang="vi-VN" sz="1800">
                          <a:effectLst/>
                          <a:latin typeface="Time news New Roman"/>
                        </a:rPr>
                        <a:t>Mô tả</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gn="ctr">
                        <a:lnSpc>
                          <a:spcPct val="107000"/>
                        </a:lnSpc>
                        <a:spcAft>
                          <a:spcPts val="0"/>
                        </a:spcAft>
                      </a:pPr>
                      <a:r>
                        <a:rPr lang="vi-VN" sz="1800">
                          <a:effectLst/>
                          <a:latin typeface="Time news New Roman"/>
                        </a:rPr>
                        <a:t> Qui trình</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gn="ctr">
                        <a:lnSpc>
                          <a:spcPct val="107000"/>
                        </a:lnSpc>
                        <a:spcAft>
                          <a:spcPts val="0"/>
                        </a:spcAft>
                      </a:pPr>
                      <a:r>
                        <a:rPr lang="vi-VN" sz="1800">
                          <a:effectLst/>
                          <a:latin typeface="Time news New Roman"/>
                        </a:rPr>
                        <a:t>Hoàn thành</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755952110"/>
                  </a:ext>
                </a:extLst>
              </a:tr>
              <a:tr h="1100956">
                <a:tc>
                  <a:txBody>
                    <a:bodyPr/>
                    <a:lstStyle/>
                    <a:p>
                      <a:pPr>
                        <a:lnSpc>
                          <a:spcPct val="107000"/>
                        </a:lnSpc>
                        <a:spcAft>
                          <a:spcPts val="0"/>
                        </a:spcAft>
                      </a:pPr>
                      <a:r>
                        <a:rPr lang="vi-VN" sz="1800" dirty="0">
                          <a:effectLst/>
                          <a:latin typeface="Time news New Roman"/>
                        </a:rPr>
                        <a:t>Màn hình thêm giáo viên</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Màn hình có :</a:t>
                      </a:r>
                      <a:endParaRPr lang="vi-VN" sz="1100" dirty="0">
                        <a:effectLst/>
                        <a:latin typeface="Time news New Roman"/>
                      </a:endParaRPr>
                    </a:p>
                    <a:p>
                      <a:pPr marL="342900" lvl="0" indent="-342900">
                        <a:lnSpc>
                          <a:spcPct val="107000"/>
                        </a:lnSpc>
                        <a:spcAft>
                          <a:spcPts val="0"/>
                        </a:spcAft>
                        <a:buFont typeface="Arial" panose="020B0604020202020204" pitchFamily="34" charset="0"/>
                        <a:buChar char="-"/>
                      </a:pPr>
                      <a:r>
                        <a:rPr lang="vi-VN" sz="1800" dirty="0">
                          <a:effectLst/>
                          <a:latin typeface="Time news New Roman"/>
                        </a:rPr>
                        <a:t>1 image</a:t>
                      </a:r>
                      <a:endParaRPr lang="vi-VN" sz="1100" dirty="0">
                        <a:effectLst/>
                        <a:latin typeface="Time news New Roman"/>
                      </a:endParaRPr>
                    </a:p>
                    <a:p>
                      <a:pPr marL="342900" lvl="0" indent="-342900">
                        <a:lnSpc>
                          <a:spcPct val="107000"/>
                        </a:lnSpc>
                        <a:spcAft>
                          <a:spcPts val="0"/>
                        </a:spcAft>
                        <a:buFont typeface="Arial" panose="020B0604020202020204" pitchFamily="34" charset="0"/>
                        <a:buChar char="-"/>
                      </a:pPr>
                      <a:r>
                        <a:rPr lang="vi-VN" sz="1800" dirty="0">
                          <a:effectLst/>
                          <a:latin typeface="Time news New Roman"/>
                        </a:rPr>
                        <a:t>3 plaintext</a:t>
                      </a:r>
                      <a:endParaRPr lang="vi-VN" sz="1100" dirty="0">
                        <a:effectLst/>
                        <a:latin typeface="Time news New Roman"/>
                      </a:endParaRPr>
                    </a:p>
                    <a:p>
                      <a:pPr marL="342900" lvl="0" indent="-342900">
                        <a:lnSpc>
                          <a:spcPct val="107000"/>
                        </a:lnSpc>
                        <a:spcAft>
                          <a:spcPts val="0"/>
                        </a:spcAft>
                        <a:buFont typeface="Arial" panose="020B0604020202020204" pitchFamily="34" charset="0"/>
                        <a:buChar char="-"/>
                      </a:pPr>
                      <a:r>
                        <a:rPr lang="vi-VN" sz="1800" dirty="0">
                          <a:effectLst/>
                          <a:latin typeface="Time news New Roman"/>
                        </a:rPr>
                        <a:t>3 button</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latin typeface="Time news New Roman"/>
                        </a:rPr>
                        <a:t>N/A</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Hoàn thành</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2839904089"/>
                  </a:ext>
                </a:extLst>
              </a:tr>
              <a:tr h="275240">
                <a:tc>
                  <a:txBody>
                    <a:bodyPr/>
                    <a:lstStyle/>
                    <a:p>
                      <a:pPr>
                        <a:lnSpc>
                          <a:spcPct val="107000"/>
                        </a:lnSpc>
                        <a:spcAft>
                          <a:spcPts val="0"/>
                        </a:spcAft>
                      </a:pPr>
                      <a:r>
                        <a:rPr lang="vi-VN" sz="1800" dirty="0">
                          <a:effectLst/>
                          <a:latin typeface="Time news New Roman"/>
                        </a:rPr>
                        <a:t>Image </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Hiển thị </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latin typeface="Time news New Roman"/>
                        </a:rPr>
                        <a:t>N/A</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Hiển thị</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770432359"/>
                  </a:ext>
                </a:extLst>
              </a:tr>
              <a:tr h="825717">
                <a:tc>
                  <a:txBody>
                    <a:bodyPr/>
                    <a:lstStyle/>
                    <a:p>
                      <a:pPr>
                        <a:lnSpc>
                          <a:spcPct val="107000"/>
                        </a:lnSpc>
                        <a:spcAft>
                          <a:spcPts val="0"/>
                        </a:spcAft>
                      </a:pPr>
                      <a:r>
                        <a:rPr lang="vi-VN" sz="1800" dirty="0">
                          <a:effectLst/>
                          <a:latin typeface="Time news New Roman"/>
                        </a:rPr>
                        <a:t>PlainText “Mã giáo viên”</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Nơi nhập thông tin mã giáo viên</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Click </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latin typeface="Time news New Roman"/>
                        </a:rPr>
                        <a:t>Nhập</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3118353230"/>
                  </a:ext>
                </a:extLst>
              </a:tr>
              <a:tr h="825717">
                <a:tc>
                  <a:txBody>
                    <a:bodyPr/>
                    <a:lstStyle/>
                    <a:p>
                      <a:pPr>
                        <a:lnSpc>
                          <a:spcPct val="107000"/>
                        </a:lnSpc>
                        <a:spcAft>
                          <a:spcPts val="0"/>
                        </a:spcAft>
                      </a:pPr>
                      <a:r>
                        <a:rPr lang="vi-VN" sz="1800">
                          <a:effectLst/>
                          <a:latin typeface="Time news New Roman"/>
                        </a:rPr>
                        <a:t>PlainText “Tên giáo viên”</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Nơi nhập thông tin tên giáo viên</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latin typeface="Time news New Roman"/>
                        </a:rPr>
                        <a:t>Click</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latin typeface="Time news New Roman"/>
                        </a:rPr>
                        <a:t>Nhập</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802257295"/>
                  </a:ext>
                </a:extLst>
              </a:tr>
              <a:tr h="782017">
                <a:tc>
                  <a:txBody>
                    <a:bodyPr/>
                    <a:lstStyle/>
                    <a:p>
                      <a:pPr>
                        <a:lnSpc>
                          <a:spcPct val="107000"/>
                        </a:lnSpc>
                        <a:spcAft>
                          <a:spcPts val="0"/>
                        </a:spcAft>
                      </a:pPr>
                      <a:r>
                        <a:rPr lang="vi-VN" sz="1800">
                          <a:effectLst/>
                          <a:latin typeface="Time news New Roman"/>
                        </a:rPr>
                        <a:t>PlainText “Số điện thoại”</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Nơi nhập thông tin số điện thoại</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Click</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latin typeface="Time news New Roman"/>
                        </a:rPr>
                        <a:t>Nhập</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2667353904"/>
                  </a:ext>
                </a:extLst>
              </a:tr>
              <a:tr h="550479">
                <a:tc>
                  <a:txBody>
                    <a:bodyPr/>
                    <a:lstStyle/>
                    <a:p>
                      <a:pPr>
                        <a:lnSpc>
                          <a:spcPct val="107000"/>
                        </a:lnSpc>
                        <a:spcAft>
                          <a:spcPts val="0"/>
                        </a:spcAft>
                      </a:pPr>
                      <a:r>
                        <a:rPr lang="vi-VN" sz="1800">
                          <a:effectLst/>
                          <a:latin typeface="Time news New Roman"/>
                        </a:rPr>
                        <a:t>ImageButton “Thêm”</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Thêm giáo viên mới vào RecyclerView</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Click</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latin typeface="Time news New Roman"/>
                        </a:rPr>
                        <a:t>Nhập</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131291401"/>
                  </a:ext>
                </a:extLst>
              </a:tr>
              <a:tr h="550479">
                <a:tc>
                  <a:txBody>
                    <a:bodyPr/>
                    <a:lstStyle/>
                    <a:p>
                      <a:pPr>
                        <a:lnSpc>
                          <a:spcPct val="107000"/>
                        </a:lnSpc>
                        <a:spcAft>
                          <a:spcPts val="0"/>
                        </a:spcAft>
                      </a:pPr>
                      <a:r>
                        <a:rPr lang="vi-VN" sz="1800">
                          <a:effectLst/>
                          <a:latin typeface="Time news New Roman"/>
                        </a:rPr>
                        <a:t>ImageButton “Clear”</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latin typeface="Time news New Roman"/>
                        </a:rPr>
                        <a:t>Xóa các thông tin đã nhập</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Click</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Nhập</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226471965"/>
                  </a:ext>
                </a:extLst>
              </a:tr>
              <a:tr h="550479">
                <a:tc>
                  <a:txBody>
                    <a:bodyPr/>
                    <a:lstStyle/>
                    <a:p>
                      <a:pPr>
                        <a:lnSpc>
                          <a:spcPct val="107000"/>
                        </a:lnSpc>
                        <a:spcAft>
                          <a:spcPts val="0"/>
                        </a:spcAft>
                      </a:pPr>
                      <a:r>
                        <a:rPr lang="vi-VN" sz="1800">
                          <a:effectLst/>
                          <a:latin typeface="Time news New Roman"/>
                        </a:rPr>
                        <a:t>ImageButton “Hủy”</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latin typeface="Time news New Roman"/>
                        </a:rPr>
                        <a:t>Hủy nhập trở về màn hình giáo viên</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latin typeface="Time news New Roman"/>
                        </a:rPr>
                        <a:t>Click </a:t>
                      </a:r>
                      <a:endParaRPr lang="vi-VN" sz="1100">
                        <a:effectLst/>
                        <a:latin typeface="Time news New Roman"/>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latin typeface="Time news New Roman"/>
                        </a:rPr>
                        <a:t>Nhập</a:t>
                      </a:r>
                      <a:endParaRPr lang="vi-VN" sz="1100" dirty="0">
                        <a:effectLst/>
                        <a:latin typeface="Time news New Roman"/>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811001949"/>
                  </a:ext>
                </a:extLst>
              </a:tr>
            </a:tbl>
          </a:graphicData>
        </a:graphic>
      </p:graphicFrame>
      <p:sp>
        <p:nvSpPr>
          <p:cNvPr id="5" name="Rectangle 1"/>
          <p:cNvSpPr>
            <a:spLocks noChangeArrowheads="1"/>
          </p:cNvSpPr>
          <p:nvPr/>
        </p:nvSpPr>
        <p:spPr bwMode="auto">
          <a:xfrm>
            <a:off x="4195582" y="141727"/>
            <a:ext cx="2140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kumimoji="0" lang="vi-VN" altLang="vi-VN"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05477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74943" y="424597"/>
            <a:ext cx="3685857" cy="6410752"/>
          </a:xfrm>
          <a:prstGeom prst="rect">
            <a:avLst/>
          </a:prstGeom>
          <a:noFill/>
          <a:ln>
            <a:noFill/>
          </a:ln>
        </p:spPr>
      </p:pic>
      <p:sp>
        <p:nvSpPr>
          <p:cNvPr id="3"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Sửa GV </a:t>
            </a:r>
            <a:endParaRPr lang="vi-VN" dirty="0"/>
          </a:p>
        </p:txBody>
      </p:sp>
      <p:graphicFrame>
        <p:nvGraphicFramePr>
          <p:cNvPr id="4" name="Table 3"/>
          <p:cNvGraphicFramePr>
            <a:graphicFrameLocks noGrp="1"/>
          </p:cNvGraphicFramePr>
          <p:nvPr>
            <p:extLst>
              <p:ext uri="{D42A27DB-BD31-4B8C-83A1-F6EECF244321}">
                <p14:modId xmlns:p14="http://schemas.microsoft.com/office/powerpoint/2010/main" val="1412493673"/>
              </p:ext>
            </p:extLst>
          </p:nvPr>
        </p:nvGraphicFramePr>
        <p:xfrm>
          <a:off x="4324180" y="620004"/>
          <a:ext cx="7385220" cy="6009852"/>
        </p:xfrm>
        <a:graphic>
          <a:graphicData uri="http://schemas.openxmlformats.org/drawingml/2006/table">
            <a:tbl>
              <a:tblPr firstRow="1" firstCol="1" bandRow="1">
                <a:tableStyleId>{5C22544A-7EE6-4342-B048-85BDC9FD1C3A}</a:tableStyleId>
              </a:tblPr>
              <a:tblGrid>
                <a:gridCol w="1792001">
                  <a:extLst>
                    <a:ext uri="{9D8B030D-6E8A-4147-A177-3AD203B41FA5}">
                      <a16:colId xmlns:a16="http://schemas.microsoft.com/office/drawing/2014/main" val="3699395942"/>
                    </a:ext>
                  </a:extLst>
                </a:gridCol>
                <a:gridCol w="2862931">
                  <a:extLst>
                    <a:ext uri="{9D8B030D-6E8A-4147-A177-3AD203B41FA5}">
                      <a16:colId xmlns:a16="http://schemas.microsoft.com/office/drawing/2014/main" val="419881104"/>
                    </a:ext>
                  </a:extLst>
                </a:gridCol>
                <a:gridCol w="1261434">
                  <a:extLst>
                    <a:ext uri="{9D8B030D-6E8A-4147-A177-3AD203B41FA5}">
                      <a16:colId xmlns:a16="http://schemas.microsoft.com/office/drawing/2014/main" val="2953694241"/>
                    </a:ext>
                  </a:extLst>
                </a:gridCol>
                <a:gridCol w="1468854">
                  <a:extLst>
                    <a:ext uri="{9D8B030D-6E8A-4147-A177-3AD203B41FA5}">
                      <a16:colId xmlns:a16="http://schemas.microsoft.com/office/drawing/2014/main" val="2157791021"/>
                    </a:ext>
                  </a:extLst>
                </a:gridCol>
              </a:tblGrid>
              <a:tr h="523130">
                <a:tc>
                  <a:txBody>
                    <a:bodyPr/>
                    <a:lstStyle/>
                    <a:p>
                      <a:pPr algn="ctr">
                        <a:lnSpc>
                          <a:spcPct val="107000"/>
                        </a:lnSpc>
                        <a:spcAft>
                          <a:spcPts val="0"/>
                        </a:spcAft>
                      </a:pPr>
                      <a:r>
                        <a:rPr lang="vi-VN" sz="1600" dirty="0">
                          <a:effectLst/>
                        </a:rPr>
                        <a:t>Tiêu đề</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gn="ctr">
                        <a:lnSpc>
                          <a:spcPct val="107000"/>
                        </a:lnSpc>
                        <a:spcAft>
                          <a:spcPts val="0"/>
                        </a:spcAft>
                      </a:pPr>
                      <a:r>
                        <a:rPr lang="vi-VN" sz="1600">
                          <a:effectLst/>
                        </a:rPr>
                        <a:t>Mô tả</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gn="ctr">
                        <a:lnSpc>
                          <a:spcPct val="107000"/>
                        </a:lnSpc>
                        <a:spcAft>
                          <a:spcPts val="0"/>
                        </a:spcAft>
                      </a:pPr>
                      <a:r>
                        <a:rPr lang="vi-VN" sz="1600">
                          <a:effectLst/>
                        </a:rPr>
                        <a:t> Qui trình</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gn="ctr">
                        <a:lnSpc>
                          <a:spcPct val="107000"/>
                        </a:lnSpc>
                        <a:spcAft>
                          <a:spcPts val="0"/>
                        </a:spcAft>
                      </a:pPr>
                      <a:r>
                        <a:rPr lang="vi-VN" sz="1600">
                          <a:effectLst/>
                        </a:rPr>
                        <a:t>Hoàn thành</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extLst>
                  <a:ext uri="{0D108BD9-81ED-4DB2-BD59-A6C34878D82A}">
                    <a16:rowId xmlns:a16="http://schemas.microsoft.com/office/drawing/2014/main" val="5331178"/>
                  </a:ext>
                </a:extLst>
              </a:tr>
              <a:tr h="1046258">
                <a:tc>
                  <a:txBody>
                    <a:bodyPr/>
                    <a:lstStyle/>
                    <a:p>
                      <a:pPr>
                        <a:lnSpc>
                          <a:spcPct val="107000"/>
                        </a:lnSpc>
                        <a:spcAft>
                          <a:spcPts val="0"/>
                        </a:spcAft>
                      </a:pPr>
                      <a:r>
                        <a:rPr lang="vi-VN" sz="1600" dirty="0">
                          <a:effectLst/>
                        </a:rPr>
                        <a:t>Màn hình Sửa giáo viên</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Màn hình có :</a:t>
                      </a:r>
                      <a:endParaRPr lang="vi-VN" sz="1000">
                        <a:effectLst/>
                      </a:endParaRPr>
                    </a:p>
                    <a:p>
                      <a:pPr marL="342900" lvl="0" indent="-342900">
                        <a:lnSpc>
                          <a:spcPct val="107000"/>
                        </a:lnSpc>
                        <a:spcAft>
                          <a:spcPts val="0"/>
                        </a:spcAft>
                        <a:buFont typeface="Arial" panose="020B0604020202020204" pitchFamily="34" charset="0"/>
                        <a:buChar char="-"/>
                      </a:pPr>
                      <a:r>
                        <a:rPr lang="vi-VN" sz="1600">
                          <a:effectLst/>
                        </a:rPr>
                        <a:t>1 image</a:t>
                      </a:r>
                      <a:endParaRPr lang="vi-VN" sz="1000">
                        <a:effectLst/>
                      </a:endParaRPr>
                    </a:p>
                    <a:p>
                      <a:pPr marL="342900" lvl="0" indent="-342900">
                        <a:lnSpc>
                          <a:spcPct val="107000"/>
                        </a:lnSpc>
                        <a:spcAft>
                          <a:spcPts val="0"/>
                        </a:spcAft>
                        <a:buFont typeface="Arial" panose="020B0604020202020204" pitchFamily="34" charset="0"/>
                        <a:buChar char="-"/>
                      </a:pPr>
                      <a:r>
                        <a:rPr lang="vi-VN" sz="1600">
                          <a:effectLst/>
                        </a:rPr>
                        <a:t>3 plaintext</a:t>
                      </a:r>
                      <a:endParaRPr lang="vi-VN" sz="1000">
                        <a:effectLst/>
                      </a:endParaRPr>
                    </a:p>
                    <a:p>
                      <a:pPr marL="342900" lvl="0" indent="-342900">
                        <a:lnSpc>
                          <a:spcPct val="107000"/>
                        </a:lnSpc>
                        <a:spcAft>
                          <a:spcPts val="0"/>
                        </a:spcAft>
                        <a:buFont typeface="Arial" panose="020B0604020202020204" pitchFamily="34" charset="0"/>
                        <a:buChar char="-"/>
                      </a:pPr>
                      <a:r>
                        <a:rPr lang="vi-VN" sz="1600">
                          <a:effectLst/>
                        </a:rPr>
                        <a:t>3 button</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N/A</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Hoàn thành</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extLst>
                  <a:ext uri="{0D108BD9-81ED-4DB2-BD59-A6C34878D82A}">
                    <a16:rowId xmlns:a16="http://schemas.microsoft.com/office/drawing/2014/main" val="286739273"/>
                  </a:ext>
                </a:extLst>
              </a:tr>
              <a:tr h="261565">
                <a:tc>
                  <a:txBody>
                    <a:bodyPr/>
                    <a:lstStyle/>
                    <a:p>
                      <a:pPr>
                        <a:lnSpc>
                          <a:spcPct val="107000"/>
                        </a:lnSpc>
                        <a:spcAft>
                          <a:spcPts val="0"/>
                        </a:spcAft>
                      </a:pPr>
                      <a:r>
                        <a:rPr lang="vi-VN" sz="1600" dirty="0">
                          <a:effectLst/>
                        </a:rPr>
                        <a:t>Image </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Hiển thị </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N/A</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Hiển thị</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extLst>
                  <a:ext uri="{0D108BD9-81ED-4DB2-BD59-A6C34878D82A}">
                    <a16:rowId xmlns:a16="http://schemas.microsoft.com/office/drawing/2014/main" val="2880933108"/>
                  </a:ext>
                </a:extLst>
              </a:tr>
              <a:tr h="784695">
                <a:tc>
                  <a:txBody>
                    <a:bodyPr/>
                    <a:lstStyle/>
                    <a:p>
                      <a:pPr>
                        <a:lnSpc>
                          <a:spcPct val="107000"/>
                        </a:lnSpc>
                        <a:spcAft>
                          <a:spcPts val="0"/>
                        </a:spcAft>
                      </a:pPr>
                      <a:r>
                        <a:rPr lang="vi-VN" sz="1600" dirty="0">
                          <a:effectLst/>
                        </a:rPr>
                        <a:t>PlainText “Mã giáo viên”</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dirty="0">
                          <a:effectLst/>
                        </a:rPr>
                        <a:t>Nơi nhập thông tin mã giáo viên</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Click </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Nhập</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extLst>
                  <a:ext uri="{0D108BD9-81ED-4DB2-BD59-A6C34878D82A}">
                    <a16:rowId xmlns:a16="http://schemas.microsoft.com/office/drawing/2014/main" val="276900835"/>
                  </a:ext>
                </a:extLst>
              </a:tr>
              <a:tr h="784695">
                <a:tc>
                  <a:txBody>
                    <a:bodyPr/>
                    <a:lstStyle/>
                    <a:p>
                      <a:pPr>
                        <a:lnSpc>
                          <a:spcPct val="107000"/>
                        </a:lnSpc>
                        <a:spcAft>
                          <a:spcPts val="0"/>
                        </a:spcAft>
                      </a:pPr>
                      <a:r>
                        <a:rPr lang="vi-VN" sz="1600">
                          <a:effectLst/>
                        </a:rPr>
                        <a:t>PlainText “Tên giáo viên”</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dirty="0">
                          <a:effectLst/>
                        </a:rPr>
                        <a:t>Nơi nhập thông tin tên giáo viên</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dirty="0">
                          <a:effectLst/>
                        </a:rPr>
                        <a:t>Click</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Nhập</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extLst>
                  <a:ext uri="{0D108BD9-81ED-4DB2-BD59-A6C34878D82A}">
                    <a16:rowId xmlns:a16="http://schemas.microsoft.com/office/drawing/2014/main" val="4178494560"/>
                  </a:ext>
                </a:extLst>
              </a:tr>
              <a:tr h="778554">
                <a:tc>
                  <a:txBody>
                    <a:bodyPr/>
                    <a:lstStyle/>
                    <a:p>
                      <a:pPr>
                        <a:lnSpc>
                          <a:spcPct val="107000"/>
                        </a:lnSpc>
                        <a:spcAft>
                          <a:spcPts val="0"/>
                        </a:spcAft>
                      </a:pPr>
                      <a:r>
                        <a:rPr lang="vi-VN" sz="1600">
                          <a:effectLst/>
                        </a:rPr>
                        <a:t>PlainText “Số điện thoại”</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dirty="0">
                          <a:effectLst/>
                        </a:rPr>
                        <a:t>Nơi nhập thông tin số điện thoại</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Click</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Nhập</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extLst>
                  <a:ext uri="{0D108BD9-81ED-4DB2-BD59-A6C34878D82A}">
                    <a16:rowId xmlns:a16="http://schemas.microsoft.com/office/drawing/2014/main" val="2785194435"/>
                  </a:ext>
                </a:extLst>
              </a:tr>
              <a:tr h="784695">
                <a:tc>
                  <a:txBody>
                    <a:bodyPr/>
                    <a:lstStyle/>
                    <a:p>
                      <a:pPr>
                        <a:lnSpc>
                          <a:spcPct val="107000"/>
                        </a:lnSpc>
                        <a:spcAft>
                          <a:spcPts val="0"/>
                        </a:spcAft>
                      </a:pPr>
                      <a:r>
                        <a:rPr lang="vi-VN" sz="1600">
                          <a:effectLst/>
                        </a:rPr>
                        <a:t>ImageButton “Sửa”</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Sửa lại thông tin giáo viên trong danh sách RecyclerView</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dirty="0">
                          <a:effectLst/>
                        </a:rPr>
                        <a:t>Click</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dirty="0">
                          <a:effectLst/>
                        </a:rPr>
                        <a:t>Nhập</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extLst>
                  <a:ext uri="{0D108BD9-81ED-4DB2-BD59-A6C34878D82A}">
                    <a16:rowId xmlns:a16="http://schemas.microsoft.com/office/drawing/2014/main" val="3157172910"/>
                  </a:ext>
                </a:extLst>
              </a:tr>
              <a:tr h="523130">
                <a:tc>
                  <a:txBody>
                    <a:bodyPr/>
                    <a:lstStyle/>
                    <a:p>
                      <a:pPr>
                        <a:lnSpc>
                          <a:spcPct val="107000"/>
                        </a:lnSpc>
                        <a:spcAft>
                          <a:spcPts val="0"/>
                        </a:spcAft>
                      </a:pPr>
                      <a:r>
                        <a:rPr lang="vi-VN" sz="1600">
                          <a:effectLst/>
                        </a:rPr>
                        <a:t>ImageButton “Clear”</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Xóa các thông tin đã nhập</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Click</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dirty="0">
                          <a:effectLst/>
                        </a:rPr>
                        <a:t>Nhập</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extLst>
                  <a:ext uri="{0D108BD9-81ED-4DB2-BD59-A6C34878D82A}">
                    <a16:rowId xmlns:a16="http://schemas.microsoft.com/office/drawing/2014/main" val="3071976427"/>
                  </a:ext>
                </a:extLst>
              </a:tr>
              <a:tr h="523130">
                <a:tc>
                  <a:txBody>
                    <a:bodyPr/>
                    <a:lstStyle/>
                    <a:p>
                      <a:pPr>
                        <a:lnSpc>
                          <a:spcPct val="107000"/>
                        </a:lnSpc>
                        <a:spcAft>
                          <a:spcPts val="0"/>
                        </a:spcAft>
                      </a:pPr>
                      <a:r>
                        <a:rPr lang="vi-VN" sz="1600">
                          <a:effectLst/>
                        </a:rPr>
                        <a:t>ImageButton “Hủy”</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Hủy nhập trở về màn hình giáo viên</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a:effectLst/>
                        </a:rPr>
                        <a:t>Click </a:t>
                      </a:r>
                      <a:endParaRPr lang="vi-VN" sz="100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tc>
                  <a:txBody>
                    <a:bodyPr/>
                    <a:lstStyle/>
                    <a:p>
                      <a:pPr>
                        <a:lnSpc>
                          <a:spcPct val="107000"/>
                        </a:lnSpc>
                        <a:spcAft>
                          <a:spcPts val="0"/>
                        </a:spcAft>
                      </a:pPr>
                      <a:r>
                        <a:rPr lang="vi-VN" sz="1600" dirty="0">
                          <a:effectLst/>
                        </a:rPr>
                        <a:t>Nhập</a:t>
                      </a:r>
                      <a:endParaRPr lang="vi-VN" sz="1000" dirty="0">
                        <a:effectLst/>
                        <a:latin typeface="Arial" panose="020B0604020202020204" pitchFamily="34" charset="0"/>
                        <a:ea typeface="Arial" panose="020B0604020202020204" pitchFamily="34" charset="0"/>
                        <a:cs typeface="Times New Roman" panose="02020603050405020304" pitchFamily="18" charset="0"/>
                      </a:endParaRPr>
                    </a:p>
                  </a:txBody>
                  <a:tcPr marL="46372" marR="46372" marT="0" marB="0"/>
                </a:tc>
                <a:extLst>
                  <a:ext uri="{0D108BD9-81ED-4DB2-BD59-A6C34878D82A}">
                    <a16:rowId xmlns:a16="http://schemas.microsoft.com/office/drawing/2014/main" val="1476126944"/>
                  </a:ext>
                </a:extLst>
              </a:tr>
            </a:tbl>
          </a:graphicData>
        </a:graphic>
      </p:graphicFrame>
      <p:sp>
        <p:nvSpPr>
          <p:cNvPr id="5" name="Rectangle 1"/>
          <p:cNvSpPr>
            <a:spLocks noChangeArrowheads="1"/>
          </p:cNvSpPr>
          <p:nvPr/>
        </p:nvSpPr>
        <p:spPr bwMode="auto">
          <a:xfrm>
            <a:off x="4210534" y="109947"/>
            <a:ext cx="23599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0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kumimoji="0" lang="vi-VN" altLang="vi-VN"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52948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Môn Học </a:t>
            </a:r>
            <a:endParaRPr lang="vi-VN"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58763" y="488097"/>
            <a:ext cx="3716337" cy="6179404"/>
          </a:xfrm>
          <a:prstGeom prst="rect">
            <a:avLst/>
          </a:prstGeom>
          <a:noFill/>
          <a:ln>
            <a:noFill/>
          </a:ln>
        </p:spPr>
      </p:pic>
      <p:graphicFrame>
        <p:nvGraphicFramePr>
          <p:cNvPr id="4" name="Table 3"/>
          <p:cNvGraphicFramePr>
            <a:graphicFrameLocks noGrp="1"/>
          </p:cNvGraphicFramePr>
          <p:nvPr>
            <p:extLst>
              <p:ext uri="{D42A27DB-BD31-4B8C-83A1-F6EECF244321}">
                <p14:modId xmlns:p14="http://schemas.microsoft.com/office/powerpoint/2010/main" val="1375470734"/>
              </p:ext>
            </p:extLst>
          </p:nvPr>
        </p:nvGraphicFramePr>
        <p:xfrm>
          <a:off x="4523334" y="711201"/>
          <a:ext cx="7262266" cy="6113497"/>
        </p:xfrm>
        <a:graphic>
          <a:graphicData uri="http://schemas.openxmlformats.org/drawingml/2006/table">
            <a:tbl>
              <a:tblPr firstRow="1" firstCol="1" bandRow="1">
                <a:tableStyleId>{5C22544A-7EE6-4342-B048-85BDC9FD1C3A}</a:tableStyleId>
              </a:tblPr>
              <a:tblGrid>
                <a:gridCol w="1451120">
                  <a:extLst>
                    <a:ext uri="{9D8B030D-6E8A-4147-A177-3AD203B41FA5}">
                      <a16:colId xmlns:a16="http://schemas.microsoft.com/office/drawing/2014/main" val="2616345934"/>
                    </a:ext>
                  </a:extLst>
                </a:gridCol>
                <a:gridCol w="2734705">
                  <a:extLst>
                    <a:ext uri="{9D8B030D-6E8A-4147-A177-3AD203B41FA5}">
                      <a16:colId xmlns:a16="http://schemas.microsoft.com/office/drawing/2014/main" val="3643014068"/>
                    </a:ext>
                  </a:extLst>
                </a:gridCol>
                <a:gridCol w="950188">
                  <a:extLst>
                    <a:ext uri="{9D8B030D-6E8A-4147-A177-3AD203B41FA5}">
                      <a16:colId xmlns:a16="http://schemas.microsoft.com/office/drawing/2014/main" val="3513914490"/>
                    </a:ext>
                  </a:extLst>
                </a:gridCol>
                <a:gridCol w="2126253">
                  <a:extLst>
                    <a:ext uri="{9D8B030D-6E8A-4147-A177-3AD203B41FA5}">
                      <a16:colId xmlns:a16="http://schemas.microsoft.com/office/drawing/2014/main" val="3874662568"/>
                    </a:ext>
                  </a:extLst>
                </a:gridCol>
              </a:tblGrid>
              <a:tr h="520414">
                <a:tc>
                  <a:txBody>
                    <a:bodyPr/>
                    <a:lstStyle/>
                    <a:p>
                      <a:pPr algn="ctr">
                        <a:lnSpc>
                          <a:spcPct val="107000"/>
                        </a:lnSpc>
                        <a:spcAft>
                          <a:spcPts val="0"/>
                        </a:spcAft>
                      </a:pPr>
                      <a:r>
                        <a:rPr lang="vi-VN" sz="1800" dirty="0">
                          <a:effectLst/>
                        </a:rPr>
                        <a:t>Tiêu đề</a:t>
                      </a:r>
                      <a:endParaRPr lang="vi-VN" sz="105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gn="ctr">
                        <a:lnSpc>
                          <a:spcPct val="107000"/>
                        </a:lnSpc>
                        <a:spcAft>
                          <a:spcPts val="0"/>
                        </a:spcAft>
                      </a:pPr>
                      <a:r>
                        <a:rPr lang="vi-VN" sz="1800" dirty="0">
                          <a:effectLst/>
                        </a:rPr>
                        <a:t>Mô tả</a:t>
                      </a:r>
                      <a:endParaRPr lang="vi-VN" sz="105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gn="ctr">
                        <a:lnSpc>
                          <a:spcPct val="107000"/>
                        </a:lnSpc>
                        <a:spcAft>
                          <a:spcPts val="0"/>
                        </a:spcAft>
                      </a:pPr>
                      <a:r>
                        <a:rPr lang="vi-VN" sz="1800">
                          <a:effectLst/>
                        </a:rPr>
                        <a:t>Qui trình</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gn="ctr">
                        <a:lnSpc>
                          <a:spcPct val="107000"/>
                        </a:lnSpc>
                        <a:spcAft>
                          <a:spcPts val="0"/>
                        </a:spcAft>
                      </a:pPr>
                      <a:r>
                        <a:rPr lang="vi-VN" sz="1800">
                          <a:effectLst/>
                        </a:rPr>
                        <a:t>Kết quả</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3548949367"/>
                  </a:ext>
                </a:extLst>
              </a:tr>
              <a:tr h="1040827">
                <a:tc>
                  <a:txBody>
                    <a:bodyPr/>
                    <a:lstStyle/>
                    <a:p>
                      <a:pPr>
                        <a:lnSpc>
                          <a:spcPct val="107000"/>
                        </a:lnSpc>
                        <a:spcAft>
                          <a:spcPts val="0"/>
                        </a:spcAft>
                      </a:pPr>
                      <a:r>
                        <a:rPr lang="vi-VN" sz="1800" dirty="0">
                          <a:effectLst/>
                        </a:rPr>
                        <a:t>Màn hình Môn học</a:t>
                      </a:r>
                      <a:endParaRPr lang="vi-VN" sz="105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dirty="0">
                          <a:effectLst/>
                        </a:rPr>
                        <a:t>Màn hình có :</a:t>
                      </a:r>
                      <a:endParaRPr lang="vi-VN" sz="1050" dirty="0">
                        <a:effectLst/>
                      </a:endParaRPr>
                    </a:p>
                    <a:p>
                      <a:pPr marL="342900" lvl="0" indent="-342900">
                        <a:lnSpc>
                          <a:spcPct val="107000"/>
                        </a:lnSpc>
                        <a:spcAft>
                          <a:spcPts val="0"/>
                        </a:spcAft>
                        <a:buFont typeface="Arial" panose="020B0604020202020204" pitchFamily="34" charset="0"/>
                        <a:buChar char="-"/>
                      </a:pPr>
                      <a:r>
                        <a:rPr lang="vi-VN" sz="1800" dirty="0">
                          <a:effectLst/>
                        </a:rPr>
                        <a:t>1 text view</a:t>
                      </a:r>
                      <a:endParaRPr lang="vi-VN" sz="1050" dirty="0">
                        <a:effectLst/>
                      </a:endParaRPr>
                    </a:p>
                    <a:p>
                      <a:pPr marL="342900" lvl="0" indent="-342900">
                        <a:lnSpc>
                          <a:spcPct val="107000"/>
                        </a:lnSpc>
                        <a:spcAft>
                          <a:spcPts val="0"/>
                        </a:spcAft>
                        <a:buFont typeface="Arial" panose="020B0604020202020204" pitchFamily="34" charset="0"/>
                        <a:buChar char="-"/>
                      </a:pPr>
                      <a:r>
                        <a:rPr lang="vi-VN" sz="1800" dirty="0">
                          <a:effectLst/>
                        </a:rPr>
                        <a:t>3 button</a:t>
                      </a:r>
                      <a:endParaRPr lang="vi-VN" sz="1050" dirty="0">
                        <a:effectLst/>
                      </a:endParaRPr>
                    </a:p>
                    <a:p>
                      <a:pPr marL="342900" lvl="0" indent="-342900">
                        <a:lnSpc>
                          <a:spcPct val="107000"/>
                        </a:lnSpc>
                        <a:spcAft>
                          <a:spcPts val="0"/>
                        </a:spcAft>
                        <a:buFont typeface="Arial" panose="020B0604020202020204" pitchFamily="34" charset="0"/>
                        <a:buChar char="-"/>
                      </a:pPr>
                      <a:r>
                        <a:rPr lang="vi-VN" sz="1800" dirty="0">
                          <a:effectLst/>
                        </a:rPr>
                        <a:t>1 RecyclerView</a:t>
                      </a:r>
                      <a:endParaRPr lang="vi-VN" sz="105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a:effectLst/>
                        </a:rPr>
                        <a:t>N/A</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a:effectLst/>
                        </a:rPr>
                        <a:t>N/A</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1313877046"/>
                  </a:ext>
                </a:extLst>
              </a:tr>
              <a:tr h="1040827">
                <a:tc>
                  <a:txBody>
                    <a:bodyPr/>
                    <a:lstStyle/>
                    <a:p>
                      <a:pPr>
                        <a:lnSpc>
                          <a:spcPct val="107000"/>
                        </a:lnSpc>
                        <a:spcAft>
                          <a:spcPts val="0"/>
                        </a:spcAft>
                      </a:pPr>
                      <a:r>
                        <a:rPr lang="vi-VN" sz="1800" dirty="0">
                          <a:effectLst/>
                        </a:rPr>
                        <a:t>ImageButton “Tìm kiếm”</a:t>
                      </a:r>
                      <a:endParaRPr lang="vi-VN" sz="105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a:effectLst/>
                        </a:rPr>
                        <a:t>Chuyển sang màn hình giao diện tìm kiếm môn học</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a:effectLst/>
                        </a:rPr>
                        <a:t>Click </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a:effectLst/>
                        </a:rPr>
                        <a:t>Chuyển sang màn hình giao diện tìm kiếm môn học</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2635218756"/>
                  </a:ext>
                </a:extLst>
              </a:tr>
              <a:tr h="1030611">
                <a:tc>
                  <a:txBody>
                    <a:bodyPr/>
                    <a:lstStyle/>
                    <a:p>
                      <a:pPr>
                        <a:lnSpc>
                          <a:spcPct val="107000"/>
                        </a:lnSpc>
                        <a:spcAft>
                          <a:spcPts val="0"/>
                        </a:spcAft>
                      </a:pPr>
                      <a:r>
                        <a:rPr lang="vi-VN" sz="1800">
                          <a:effectLst/>
                        </a:rPr>
                        <a:t>ImageButton “Thêm (+)”</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dirty="0">
                          <a:effectLst/>
                        </a:rPr>
                        <a:t>Chuyển sang màn hình giao diện Thêm môn học</a:t>
                      </a:r>
                      <a:endParaRPr lang="vi-VN" sz="105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a:effectLst/>
                        </a:rPr>
                        <a:t>Click</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a:effectLst/>
                        </a:rPr>
                        <a:t>Chuyển sang màn hình giao diện Thêm môn học</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1150105839"/>
                  </a:ext>
                </a:extLst>
              </a:tr>
              <a:tr h="1030611">
                <a:tc>
                  <a:txBody>
                    <a:bodyPr/>
                    <a:lstStyle/>
                    <a:p>
                      <a:pPr>
                        <a:lnSpc>
                          <a:spcPct val="107000"/>
                        </a:lnSpc>
                        <a:spcAft>
                          <a:spcPts val="0"/>
                        </a:spcAft>
                      </a:pPr>
                      <a:r>
                        <a:rPr lang="vi-VN" sz="1800">
                          <a:effectLst/>
                        </a:rPr>
                        <a:t>ImageButton “Back (</a:t>
                      </a:r>
                      <a:r>
                        <a:rPr lang="vi-VN" sz="1800">
                          <a:effectLst/>
                          <a:sym typeface="Wingdings" panose="05000000000000000000" pitchFamily="2" charset="2"/>
                        </a:rPr>
                        <a:t></a:t>
                      </a:r>
                      <a:r>
                        <a:rPr lang="vi-VN" sz="1800">
                          <a:effectLst/>
                        </a:rPr>
                        <a:t>)”</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dirty="0">
                          <a:effectLst/>
                        </a:rPr>
                        <a:t>Chuyển sang màn hình giao diện trang chủ home</a:t>
                      </a:r>
                      <a:endParaRPr lang="vi-VN" sz="105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a:effectLst/>
                        </a:rPr>
                        <a:t>Click </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a:effectLst/>
                        </a:rPr>
                        <a:t>Chuyển sang màn hình giao diện trang chủ home</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1793963695"/>
                  </a:ext>
                </a:extLst>
              </a:tr>
              <a:tr h="1293010">
                <a:tc>
                  <a:txBody>
                    <a:bodyPr/>
                    <a:lstStyle/>
                    <a:p>
                      <a:pPr>
                        <a:lnSpc>
                          <a:spcPct val="107000"/>
                        </a:lnSpc>
                        <a:spcAft>
                          <a:spcPts val="0"/>
                        </a:spcAft>
                      </a:pPr>
                      <a:r>
                        <a:rPr lang="vi-VN" sz="1800">
                          <a:effectLst/>
                        </a:rPr>
                        <a:t>RecyclerView “Danh sách môn học”</a:t>
                      </a:r>
                      <a:endParaRPr lang="vi-VN" sz="105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dirty="0">
                          <a:effectLst/>
                        </a:rPr>
                        <a:t>Hiển thị các môn học</a:t>
                      </a:r>
                      <a:endParaRPr lang="vi-VN" sz="105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dirty="0">
                          <a:effectLst/>
                        </a:rPr>
                        <a:t>N/A</a:t>
                      </a:r>
                      <a:endParaRPr lang="vi-VN" sz="105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1800" dirty="0">
                          <a:effectLst/>
                        </a:rPr>
                        <a:t>N/A</a:t>
                      </a:r>
                      <a:endParaRPr lang="vi-VN" sz="105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2592031648"/>
                  </a:ext>
                </a:extLst>
              </a:tr>
            </a:tbl>
          </a:graphicData>
        </a:graphic>
      </p:graphicFrame>
      <p:sp>
        <p:nvSpPr>
          <p:cNvPr id="5" name="Rectangle 1"/>
          <p:cNvSpPr>
            <a:spLocks noChangeArrowheads="1"/>
          </p:cNvSpPr>
          <p:nvPr/>
        </p:nvSpPr>
        <p:spPr bwMode="auto">
          <a:xfrm>
            <a:off x="4523334" y="78938"/>
            <a:ext cx="23599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0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kumimoji="0" lang="vi-VN" altLang="vi-VN"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880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74625" y="437297"/>
            <a:ext cx="3863975" cy="6420703"/>
          </a:xfrm>
          <a:prstGeom prst="rect">
            <a:avLst/>
          </a:prstGeom>
          <a:noFill/>
          <a:ln>
            <a:noFill/>
          </a:ln>
        </p:spPr>
      </p:pic>
      <p:sp>
        <p:nvSpPr>
          <p:cNvPr id="3"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Thêm Môn Học </a:t>
            </a:r>
            <a:endParaRPr lang="vi-VN" dirty="0"/>
          </a:p>
        </p:txBody>
      </p:sp>
      <p:graphicFrame>
        <p:nvGraphicFramePr>
          <p:cNvPr id="4" name="Table 3"/>
          <p:cNvGraphicFramePr>
            <a:graphicFrameLocks noGrp="1"/>
          </p:cNvGraphicFramePr>
          <p:nvPr>
            <p:extLst>
              <p:ext uri="{D42A27DB-BD31-4B8C-83A1-F6EECF244321}">
                <p14:modId xmlns:p14="http://schemas.microsoft.com/office/powerpoint/2010/main" val="1939075603"/>
              </p:ext>
            </p:extLst>
          </p:nvPr>
        </p:nvGraphicFramePr>
        <p:xfrm>
          <a:off x="4686300" y="488097"/>
          <a:ext cx="6997701" cy="6154002"/>
        </p:xfrm>
        <a:graphic>
          <a:graphicData uri="http://schemas.openxmlformats.org/drawingml/2006/table">
            <a:tbl>
              <a:tblPr firstRow="1" firstCol="1" bandRow="1">
                <a:tableStyleId>{5C22544A-7EE6-4342-B048-85BDC9FD1C3A}</a:tableStyleId>
              </a:tblPr>
              <a:tblGrid>
                <a:gridCol w="1697971">
                  <a:extLst>
                    <a:ext uri="{9D8B030D-6E8A-4147-A177-3AD203B41FA5}">
                      <a16:colId xmlns:a16="http://schemas.microsoft.com/office/drawing/2014/main" val="437885880"/>
                    </a:ext>
                  </a:extLst>
                </a:gridCol>
                <a:gridCol w="2712705">
                  <a:extLst>
                    <a:ext uri="{9D8B030D-6E8A-4147-A177-3AD203B41FA5}">
                      <a16:colId xmlns:a16="http://schemas.microsoft.com/office/drawing/2014/main" val="1237460554"/>
                    </a:ext>
                  </a:extLst>
                </a:gridCol>
                <a:gridCol w="1195244">
                  <a:extLst>
                    <a:ext uri="{9D8B030D-6E8A-4147-A177-3AD203B41FA5}">
                      <a16:colId xmlns:a16="http://schemas.microsoft.com/office/drawing/2014/main" val="1734227633"/>
                    </a:ext>
                  </a:extLst>
                </a:gridCol>
                <a:gridCol w="1391781">
                  <a:extLst>
                    <a:ext uri="{9D8B030D-6E8A-4147-A177-3AD203B41FA5}">
                      <a16:colId xmlns:a16="http://schemas.microsoft.com/office/drawing/2014/main" val="1579517457"/>
                    </a:ext>
                  </a:extLst>
                </a:gridCol>
              </a:tblGrid>
              <a:tr h="586095">
                <a:tc>
                  <a:txBody>
                    <a:bodyPr/>
                    <a:lstStyle/>
                    <a:p>
                      <a:pPr algn="ctr">
                        <a:lnSpc>
                          <a:spcPct val="107000"/>
                        </a:lnSpc>
                        <a:spcAft>
                          <a:spcPts val="0"/>
                        </a:spcAft>
                      </a:pPr>
                      <a:r>
                        <a:rPr lang="vi-VN" sz="1800">
                          <a:effectLst/>
                        </a:rPr>
                        <a:t>Tiêu đề</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gn="ctr">
                        <a:lnSpc>
                          <a:spcPct val="107000"/>
                        </a:lnSpc>
                        <a:spcAft>
                          <a:spcPts val="0"/>
                        </a:spcAft>
                      </a:pPr>
                      <a:r>
                        <a:rPr lang="vi-VN" sz="1800">
                          <a:effectLst/>
                        </a:rPr>
                        <a:t>Mô tả</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gn="ctr">
                        <a:lnSpc>
                          <a:spcPct val="107000"/>
                        </a:lnSpc>
                        <a:spcAft>
                          <a:spcPts val="0"/>
                        </a:spcAft>
                      </a:pPr>
                      <a:r>
                        <a:rPr lang="vi-VN" sz="1800">
                          <a:effectLst/>
                        </a:rPr>
                        <a:t> Qui trình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gn="ctr">
                        <a:lnSpc>
                          <a:spcPct val="107000"/>
                        </a:lnSpc>
                        <a:spcAft>
                          <a:spcPts val="0"/>
                        </a:spcAft>
                      </a:pPr>
                      <a:r>
                        <a:rPr lang="vi-VN" sz="1800">
                          <a:effectLst/>
                        </a:rPr>
                        <a:t>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577680232"/>
                  </a:ext>
                </a:extLst>
              </a:tr>
              <a:tr h="1172190">
                <a:tc>
                  <a:txBody>
                    <a:bodyPr/>
                    <a:lstStyle/>
                    <a:p>
                      <a:pPr>
                        <a:lnSpc>
                          <a:spcPct val="107000"/>
                        </a:lnSpc>
                        <a:spcAft>
                          <a:spcPts val="0"/>
                        </a:spcAft>
                      </a:pPr>
                      <a:r>
                        <a:rPr lang="vi-VN" sz="1800">
                          <a:effectLst/>
                        </a:rPr>
                        <a:t>Màn hình thêm môn học</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Màn hình có :</a:t>
                      </a:r>
                      <a:endParaRPr lang="vi-VN" sz="1100">
                        <a:effectLst/>
                      </a:endParaRPr>
                    </a:p>
                    <a:p>
                      <a:pPr marL="342900" lvl="0" indent="-342900">
                        <a:lnSpc>
                          <a:spcPct val="107000"/>
                        </a:lnSpc>
                        <a:spcAft>
                          <a:spcPts val="0"/>
                        </a:spcAft>
                        <a:buFont typeface="Arial" panose="020B0604020202020204" pitchFamily="34" charset="0"/>
                        <a:buChar char="-"/>
                      </a:pPr>
                      <a:r>
                        <a:rPr lang="vi-VN" sz="1800">
                          <a:effectLst/>
                        </a:rPr>
                        <a:t>1 image</a:t>
                      </a:r>
                      <a:endParaRPr lang="vi-VN" sz="1100">
                        <a:effectLst/>
                      </a:endParaRPr>
                    </a:p>
                    <a:p>
                      <a:pPr marL="342900" lvl="0" indent="-342900">
                        <a:lnSpc>
                          <a:spcPct val="107000"/>
                        </a:lnSpc>
                        <a:spcAft>
                          <a:spcPts val="0"/>
                        </a:spcAft>
                        <a:buFont typeface="Arial" panose="020B0604020202020204" pitchFamily="34" charset="0"/>
                        <a:buChar char="-"/>
                      </a:pPr>
                      <a:r>
                        <a:rPr lang="vi-VN" sz="1800">
                          <a:effectLst/>
                        </a:rPr>
                        <a:t>3 plaintext</a:t>
                      </a:r>
                      <a:endParaRPr lang="vi-VN" sz="1100">
                        <a:effectLst/>
                      </a:endParaRPr>
                    </a:p>
                    <a:p>
                      <a:pPr marL="342900" lvl="0" indent="-342900">
                        <a:lnSpc>
                          <a:spcPct val="107000"/>
                        </a:lnSpc>
                        <a:spcAft>
                          <a:spcPts val="0"/>
                        </a:spcAft>
                        <a:buFont typeface="Arial" panose="020B0604020202020204" pitchFamily="34" charset="0"/>
                        <a:buChar char="-"/>
                      </a:pPr>
                      <a:r>
                        <a:rPr lang="vi-VN" sz="1800">
                          <a:effectLst/>
                        </a:rPr>
                        <a:t>3 button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3981030260"/>
                  </a:ext>
                </a:extLst>
              </a:tr>
              <a:tr h="293049">
                <a:tc>
                  <a:txBody>
                    <a:bodyPr/>
                    <a:lstStyle/>
                    <a:p>
                      <a:pPr>
                        <a:lnSpc>
                          <a:spcPct val="107000"/>
                        </a:lnSpc>
                        <a:spcAft>
                          <a:spcPts val="0"/>
                        </a:spcAft>
                      </a:pPr>
                      <a:r>
                        <a:rPr lang="vi-VN" sz="1800">
                          <a:effectLst/>
                        </a:rPr>
                        <a:t>Image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Hiển thị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N/A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Hiển thị</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2879454059"/>
                  </a:ext>
                </a:extLst>
              </a:tr>
              <a:tr h="879144">
                <a:tc>
                  <a:txBody>
                    <a:bodyPr/>
                    <a:lstStyle/>
                    <a:p>
                      <a:pPr>
                        <a:lnSpc>
                          <a:spcPct val="107000"/>
                        </a:lnSpc>
                        <a:spcAft>
                          <a:spcPts val="0"/>
                        </a:spcAft>
                      </a:pPr>
                      <a:r>
                        <a:rPr lang="vi-VN" sz="1800">
                          <a:effectLst/>
                        </a:rPr>
                        <a:t>PlainText “Mã môn học”</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Nơi nhập thông tin mã môn học</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Click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2785922676"/>
                  </a:ext>
                </a:extLst>
              </a:tr>
              <a:tr h="879144">
                <a:tc>
                  <a:txBody>
                    <a:bodyPr/>
                    <a:lstStyle/>
                    <a:p>
                      <a:pPr>
                        <a:lnSpc>
                          <a:spcPct val="107000"/>
                        </a:lnSpc>
                        <a:spcAft>
                          <a:spcPts val="0"/>
                        </a:spcAft>
                      </a:pPr>
                      <a:r>
                        <a:rPr lang="vi-VN" sz="1800">
                          <a:effectLst/>
                        </a:rPr>
                        <a:t>PlainText “Tên môn học”</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rPr>
                        <a:t>Nơi nhập thông tin tên môn học</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1558977741"/>
                  </a:ext>
                </a:extLst>
              </a:tr>
              <a:tr h="586095">
                <a:tc>
                  <a:txBody>
                    <a:bodyPr/>
                    <a:lstStyle/>
                    <a:p>
                      <a:pPr>
                        <a:lnSpc>
                          <a:spcPct val="107000"/>
                        </a:lnSpc>
                        <a:spcAft>
                          <a:spcPts val="0"/>
                        </a:spcAft>
                      </a:pPr>
                      <a:r>
                        <a:rPr lang="vi-VN" sz="1800">
                          <a:effectLst/>
                        </a:rPr>
                        <a:t>PlainText “chi phí”</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Nơi nhập thông tin chi phí</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rPr>
                        <a:t>Click</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1893706896"/>
                  </a:ext>
                </a:extLst>
              </a:tr>
              <a:tr h="586095">
                <a:tc>
                  <a:txBody>
                    <a:bodyPr/>
                    <a:lstStyle/>
                    <a:p>
                      <a:pPr>
                        <a:lnSpc>
                          <a:spcPct val="107000"/>
                        </a:lnSpc>
                        <a:spcAft>
                          <a:spcPts val="0"/>
                        </a:spcAft>
                      </a:pPr>
                      <a:r>
                        <a:rPr lang="vi-VN" sz="1800">
                          <a:effectLst/>
                        </a:rPr>
                        <a:t>ImageButton “Thêm”</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Thêm môn học mới vào RecyclerView</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rPr>
                        <a:t>Click</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2973085216"/>
                  </a:ext>
                </a:extLst>
              </a:tr>
              <a:tr h="586095">
                <a:tc>
                  <a:txBody>
                    <a:bodyPr/>
                    <a:lstStyle/>
                    <a:p>
                      <a:pPr>
                        <a:lnSpc>
                          <a:spcPct val="107000"/>
                        </a:lnSpc>
                        <a:spcAft>
                          <a:spcPts val="0"/>
                        </a:spcAft>
                      </a:pPr>
                      <a:r>
                        <a:rPr lang="vi-VN" sz="1800">
                          <a:effectLst/>
                        </a:rPr>
                        <a:t>ImageButton “Clear”</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Xóa các thông tin đã 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2812239039"/>
                  </a:ext>
                </a:extLst>
              </a:tr>
              <a:tr h="586095">
                <a:tc>
                  <a:txBody>
                    <a:bodyPr/>
                    <a:lstStyle/>
                    <a:p>
                      <a:pPr>
                        <a:lnSpc>
                          <a:spcPct val="107000"/>
                        </a:lnSpc>
                        <a:spcAft>
                          <a:spcPts val="0"/>
                        </a:spcAft>
                      </a:pPr>
                      <a:r>
                        <a:rPr lang="vi-VN" sz="1800">
                          <a:effectLst/>
                        </a:rPr>
                        <a:t>ImageButton “Hủy”</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Hủy nhập trở về màn hình môn học</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a:effectLst/>
                        </a:rPr>
                        <a:t>Click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tc>
                  <a:txBody>
                    <a:bodyPr/>
                    <a:lstStyle/>
                    <a:p>
                      <a:pPr>
                        <a:lnSpc>
                          <a:spcPct val="107000"/>
                        </a:lnSpc>
                        <a:spcAft>
                          <a:spcPts val="0"/>
                        </a:spcAft>
                      </a:pPr>
                      <a:r>
                        <a:rPr lang="vi-VN" sz="1800" dirty="0">
                          <a:effectLst/>
                        </a:rPr>
                        <a:t>Nhập</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48580" marR="48580" marT="0" marB="0"/>
                </a:tc>
                <a:extLst>
                  <a:ext uri="{0D108BD9-81ED-4DB2-BD59-A6C34878D82A}">
                    <a16:rowId xmlns:a16="http://schemas.microsoft.com/office/drawing/2014/main" val="3095835257"/>
                  </a:ext>
                </a:extLst>
              </a:tr>
            </a:tbl>
          </a:graphicData>
        </a:graphic>
      </p:graphicFrame>
      <p:sp>
        <p:nvSpPr>
          <p:cNvPr id="5" name="Rectangle 1"/>
          <p:cNvSpPr>
            <a:spLocks noChangeArrowheads="1"/>
          </p:cNvSpPr>
          <p:nvPr/>
        </p:nvSpPr>
        <p:spPr bwMode="auto">
          <a:xfrm>
            <a:off x="5270017" y="-86028"/>
            <a:ext cx="279435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4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kumimoji="0" lang="vi-VN" altLang="vi-VN"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9711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71767" y="488097"/>
            <a:ext cx="3765233" cy="6284912"/>
          </a:xfrm>
          <a:prstGeom prst="rect">
            <a:avLst/>
          </a:prstGeom>
          <a:noFill/>
          <a:ln>
            <a:noFill/>
          </a:ln>
        </p:spPr>
      </p:pic>
      <p:sp>
        <p:nvSpPr>
          <p:cNvPr id="3" name="Title 1"/>
          <p:cNvSpPr txBox="1">
            <a:spLocks/>
          </p:cNvSpPr>
          <p:nvPr/>
        </p:nvSpPr>
        <p:spPr>
          <a:xfrm>
            <a:off x="0" y="0"/>
            <a:ext cx="10058400" cy="488097"/>
          </a:xfrm>
          <a:prstGeom prst="rect">
            <a:avLst/>
          </a:prstGeom>
        </p:spPr>
        <p:txBody>
          <a:bodyPr>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vi-VN" dirty="0" smtClean="0"/>
              <a:t>Màn hình Sửa Môn Học </a:t>
            </a:r>
            <a:endParaRPr lang="vi-VN" dirty="0"/>
          </a:p>
        </p:txBody>
      </p:sp>
      <p:graphicFrame>
        <p:nvGraphicFramePr>
          <p:cNvPr id="4" name="Table 3"/>
          <p:cNvGraphicFramePr>
            <a:graphicFrameLocks noGrp="1"/>
          </p:cNvGraphicFramePr>
          <p:nvPr>
            <p:extLst>
              <p:ext uri="{D42A27DB-BD31-4B8C-83A1-F6EECF244321}">
                <p14:modId xmlns:p14="http://schemas.microsoft.com/office/powerpoint/2010/main" val="2685632927"/>
              </p:ext>
            </p:extLst>
          </p:nvPr>
        </p:nvGraphicFramePr>
        <p:xfrm>
          <a:off x="4461166" y="363404"/>
          <a:ext cx="7413335" cy="6521200"/>
        </p:xfrm>
        <a:graphic>
          <a:graphicData uri="http://schemas.openxmlformats.org/drawingml/2006/table">
            <a:tbl>
              <a:tblPr firstRow="1" firstCol="1" bandRow="1">
                <a:tableStyleId>{5C22544A-7EE6-4342-B048-85BDC9FD1C3A}</a:tableStyleId>
              </a:tblPr>
              <a:tblGrid>
                <a:gridCol w="1798823">
                  <a:extLst>
                    <a:ext uri="{9D8B030D-6E8A-4147-A177-3AD203B41FA5}">
                      <a16:colId xmlns:a16="http://schemas.microsoft.com/office/drawing/2014/main" val="1935013634"/>
                    </a:ext>
                  </a:extLst>
                </a:gridCol>
                <a:gridCol w="2873829">
                  <a:extLst>
                    <a:ext uri="{9D8B030D-6E8A-4147-A177-3AD203B41FA5}">
                      <a16:colId xmlns:a16="http://schemas.microsoft.com/office/drawing/2014/main" val="3369755338"/>
                    </a:ext>
                  </a:extLst>
                </a:gridCol>
                <a:gridCol w="1266237">
                  <a:extLst>
                    <a:ext uri="{9D8B030D-6E8A-4147-A177-3AD203B41FA5}">
                      <a16:colId xmlns:a16="http://schemas.microsoft.com/office/drawing/2014/main" val="1048496638"/>
                    </a:ext>
                  </a:extLst>
                </a:gridCol>
                <a:gridCol w="1474446">
                  <a:extLst>
                    <a:ext uri="{9D8B030D-6E8A-4147-A177-3AD203B41FA5}">
                      <a16:colId xmlns:a16="http://schemas.microsoft.com/office/drawing/2014/main" val="1455761261"/>
                    </a:ext>
                  </a:extLst>
                </a:gridCol>
              </a:tblGrid>
              <a:tr h="643180">
                <a:tc>
                  <a:txBody>
                    <a:bodyPr/>
                    <a:lstStyle/>
                    <a:p>
                      <a:pPr algn="ctr">
                        <a:lnSpc>
                          <a:spcPct val="107000"/>
                        </a:lnSpc>
                        <a:spcAft>
                          <a:spcPts val="0"/>
                        </a:spcAft>
                      </a:pPr>
                      <a:r>
                        <a:rPr lang="vi-VN" sz="2000" dirty="0">
                          <a:effectLst/>
                        </a:rPr>
                        <a:t>Tiêu đề</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gn="ctr">
                        <a:lnSpc>
                          <a:spcPct val="107000"/>
                        </a:lnSpc>
                        <a:spcAft>
                          <a:spcPts val="0"/>
                        </a:spcAft>
                      </a:pPr>
                      <a:r>
                        <a:rPr lang="vi-VN" sz="2000" dirty="0">
                          <a:effectLst/>
                        </a:rPr>
                        <a:t>Mô tả</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gn="ctr">
                        <a:lnSpc>
                          <a:spcPct val="107000"/>
                        </a:lnSpc>
                        <a:spcAft>
                          <a:spcPts val="0"/>
                        </a:spcAft>
                      </a:pPr>
                      <a:r>
                        <a:rPr lang="vi-VN" sz="2000">
                          <a:effectLst/>
                        </a:rPr>
                        <a:t> Qui trình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gn="ctr">
                        <a:lnSpc>
                          <a:spcPct val="107000"/>
                        </a:lnSpc>
                        <a:spcAft>
                          <a:spcPts val="0"/>
                        </a:spcAft>
                      </a:pPr>
                      <a:r>
                        <a:rPr lang="vi-VN" sz="2000">
                          <a:effectLst/>
                        </a:rPr>
                        <a:t>Hoàn thành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1889602956"/>
                  </a:ext>
                </a:extLst>
              </a:tr>
              <a:tr h="976888">
                <a:tc>
                  <a:txBody>
                    <a:bodyPr/>
                    <a:lstStyle/>
                    <a:p>
                      <a:pPr>
                        <a:lnSpc>
                          <a:spcPct val="107000"/>
                        </a:lnSpc>
                        <a:spcAft>
                          <a:spcPts val="0"/>
                        </a:spcAft>
                      </a:pPr>
                      <a:r>
                        <a:rPr lang="vi-VN" sz="2000">
                          <a:effectLst/>
                        </a:rPr>
                        <a:t>Màn hình Sửa giáo viên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Màn hình có :</a:t>
                      </a:r>
                      <a:endParaRPr lang="vi-VN" sz="1100" dirty="0">
                        <a:effectLst/>
                      </a:endParaRPr>
                    </a:p>
                    <a:p>
                      <a:pPr marL="342900" lvl="0" indent="-342900">
                        <a:lnSpc>
                          <a:spcPct val="107000"/>
                        </a:lnSpc>
                        <a:spcAft>
                          <a:spcPts val="0"/>
                        </a:spcAft>
                        <a:buFont typeface="Arial" panose="020B0604020202020204" pitchFamily="34" charset="0"/>
                        <a:buChar char="-"/>
                      </a:pPr>
                      <a:r>
                        <a:rPr lang="vi-VN" sz="2000" dirty="0">
                          <a:effectLst/>
                        </a:rPr>
                        <a:t>3 plaintext</a:t>
                      </a:r>
                      <a:endParaRPr lang="vi-VN" sz="1100" dirty="0">
                        <a:effectLst/>
                      </a:endParaRPr>
                    </a:p>
                    <a:p>
                      <a:pPr marL="342900" lvl="0" indent="-342900">
                        <a:lnSpc>
                          <a:spcPct val="107000"/>
                        </a:lnSpc>
                        <a:spcAft>
                          <a:spcPts val="0"/>
                        </a:spcAft>
                        <a:buFont typeface="Arial" panose="020B0604020202020204" pitchFamily="34" charset="0"/>
                        <a:buChar char="-"/>
                      </a:pPr>
                      <a:r>
                        <a:rPr lang="vi-VN" sz="2000" dirty="0">
                          <a:effectLst/>
                        </a:rPr>
                        <a:t>3 button</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N/A</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Hoàn thành</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1349370531"/>
                  </a:ext>
                </a:extLst>
              </a:tr>
              <a:tr h="976888">
                <a:tc>
                  <a:txBody>
                    <a:bodyPr/>
                    <a:lstStyle/>
                    <a:p>
                      <a:pPr>
                        <a:lnSpc>
                          <a:spcPct val="107000"/>
                        </a:lnSpc>
                        <a:spcAft>
                          <a:spcPts val="0"/>
                        </a:spcAft>
                      </a:pPr>
                      <a:r>
                        <a:rPr lang="vi-VN" sz="2000">
                          <a:effectLst/>
                        </a:rPr>
                        <a:t>PlainText “Mã môn học”</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Nơi nhập thông tin mã môn học</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Click </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a:effectLst/>
                        </a:rPr>
                        <a:t>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2299888584"/>
                  </a:ext>
                </a:extLst>
              </a:tr>
              <a:tr h="976888">
                <a:tc>
                  <a:txBody>
                    <a:bodyPr/>
                    <a:lstStyle/>
                    <a:p>
                      <a:pPr>
                        <a:lnSpc>
                          <a:spcPct val="107000"/>
                        </a:lnSpc>
                        <a:spcAft>
                          <a:spcPts val="0"/>
                        </a:spcAft>
                      </a:pPr>
                      <a:r>
                        <a:rPr lang="vi-VN" sz="2000">
                          <a:effectLst/>
                        </a:rPr>
                        <a:t>PlainText “Tên môn học”</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Nơi nhập thông tin tên môn học</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Click</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a:effectLst/>
                        </a:rPr>
                        <a:t>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65619875"/>
                  </a:ext>
                </a:extLst>
              </a:tr>
              <a:tr h="643180">
                <a:tc>
                  <a:txBody>
                    <a:bodyPr/>
                    <a:lstStyle/>
                    <a:p>
                      <a:pPr>
                        <a:lnSpc>
                          <a:spcPct val="107000"/>
                        </a:lnSpc>
                        <a:spcAft>
                          <a:spcPts val="0"/>
                        </a:spcAft>
                      </a:pPr>
                      <a:r>
                        <a:rPr lang="vi-VN" sz="2000">
                          <a:effectLst/>
                        </a:rPr>
                        <a:t>PlainText “Chi phí”</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Nơi nhập thông tin số chi phí</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Click</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Nhập</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2405787037"/>
                  </a:ext>
                </a:extLst>
              </a:tr>
              <a:tr h="976888">
                <a:tc>
                  <a:txBody>
                    <a:bodyPr/>
                    <a:lstStyle/>
                    <a:p>
                      <a:pPr>
                        <a:lnSpc>
                          <a:spcPct val="107000"/>
                        </a:lnSpc>
                        <a:spcAft>
                          <a:spcPts val="0"/>
                        </a:spcAft>
                      </a:pPr>
                      <a:r>
                        <a:rPr lang="vi-VN" sz="2000">
                          <a:effectLst/>
                        </a:rPr>
                        <a:t>ImageButton “Sửa”</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Sửa lại thông tin môn học trong danh sách RecyclerView</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a:effectLst/>
                        </a:rPr>
                        <a:t>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3357458120"/>
                  </a:ext>
                </a:extLst>
              </a:tr>
              <a:tr h="643180">
                <a:tc>
                  <a:txBody>
                    <a:bodyPr/>
                    <a:lstStyle/>
                    <a:p>
                      <a:pPr>
                        <a:lnSpc>
                          <a:spcPct val="107000"/>
                        </a:lnSpc>
                        <a:spcAft>
                          <a:spcPts val="0"/>
                        </a:spcAft>
                      </a:pPr>
                      <a:r>
                        <a:rPr lang="vi-VN" sz="2000">
                          <a:effectLst/>
                        </a:rPr>
                        <a:t>ImageButton “Clear”</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a:effectLst/>
                        </a:rPr>
                        <a:t>Xóa các thông tin đã 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a:effectLst/>
                        </a:rPr>
                        <a:t>Click</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a:effectLst/>
                        </a:rPr>
                        <a:t>Nhập</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4083237848"/>
                  </a:ext>
                </a:extLst>
              </a:tr>
              <a:tr h="643180">
                <a:tc>
                  <a:txBody>
                    <a:bodyPr/>
                    <a:lstStyle/>
                    <a:p>
                      <a:pPr>
                        <a:lnSpc>
                          <a:spcPct val="107000"/>
                        </a:lnSpc>
                        <a:spcAft>
                          <a:spcPts val="0"/>
                        </a:spcAft>
                      </a:pPr>
                      <a:r>
                        <a:rPr lang="vi-VN" sz="2000">
                          <a:effectLst/>
                        </a:rPr>
                        <a:t>ImageButton “Hủy”</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a:effectLst/>
                        </a:rPr>
                        <a:t>Hủy nhập trở về màn hình môn học</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a:effectLst/>
                        </a:rPr>
                        <a:t>Click </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tc>
                  <a:txBody>
                    <a:bodyPr/>
                    <a:lstStyle/>
                    <a:p>
                      <a:pPr>
                        <a:lnSpc>
                          <a:spcPct val="107000"/>
                        </a:lnSpc>
                        <a:spcAft>
                          <a:spcPts val="0"/>
                        </a:spcAft>
                      </a:pPr>
                      <a:r>
                        <a:rPr lang="vi-VN" sz="2000" dirty="0">
                          <a:effectLst/>
                        </a:rPr>
                        <a:t>Nhập</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51009" marR="51009" marT="0" marB="0"/>
                </a:tc>
                <a:extLst>
                  <a:ext uri="{0D108BD9-81ED-4DB2-BD59-A6C34878D82A}">
                    <a16:rowId xmlns:a16="http://schemas.microsoft.com/office/drawing/2014/main" val="535458283"/>
                  </a:ext>
                </a:extLst>
              </a:tr>
            </a:tbl>
          </a:graphicData>
        </a:graphic>
      </p:graphicFrame>
      <p:sp>
        <p:nvSpPr>
          <p:cNvPr id="5" name="Rectangle 1"/>
          <p:cNvSpPr>
            <a:spLocks noChangeArrowheads="1"/>
          </p:cNvSpPr>
          <p:nvPr/>
        </p:nvSpPr>
        <p:spPr bwMode="auto">
          <a:xfrm>
            <a:off x="4624010" y="13215"/>
            <a:ext cx="27943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400" b="1" i="0" u="none" strike="noStrike" cap="none" normalizeH="0" baseline="0" dirty="0" smtClean="0">
                <a:ln>
                  <a:noFill/>
                </a:ln>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Yêu cầu chức năng</a:t>
            </a:r>
            <a:endParaRPr kumimoji="0" lang="vi-VN" altLang="vi-VN"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423105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75</TotalTime>
  <Words>1564</Words>
  <Application>Microsoft Office PowerPoint</Application>
  <PresentationFormat>Widescreen</PresentationFormat>
  <Paragraphs>435</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Tahoma</vt:lpstr>
      <vt:lpstr>Time news New Roman</vt:lpstr>
      <vt:lpstr>Times New Roman</vt:lpstr>
      <vt:lpstr>Trebuchet MS</vt:lpstr>
      <vt:lpstr>Wingdings</vt:lpstr>
      <vt:lpstr>Wingdings 3</vt:lpstr>
      <vt:lpstr>Facet</vt:lpstr>
      <vt:lpstr>TRƯỜNG CAO ĐẲNG CÔNG NGHỆ THỦ ĐỨC KHOA CÔNG NGHỆ THÔNG TIN     BÁO CÁO KẾT THÚC MÔN HỌC Lập trình android nâng cao     Xây dựng ứng dụng “Quản Lý Chấm Điểm” </vt:lpstr>
      <vt:lpstr>Màn hình splash </vt:lpstr>
      <vt:lpstr>Màn hình Home</vt:lpstr>
      <vt:lpstr>Màn hình Giáo viên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OTis</dc:creator>
  <cp:lastModifiedBy>OTis</cp:lastModifiedBy>
  <cp:revision>8</cp:revision>
  <dcterms:created xsi:type="dcterms:W3CDTF">2020-08-14T10:49:19Z</dcterms:created>
  <dcterms:modified xsi:type="dcterms:W3CDTF">2020-08-14T12:04:31Z</dcterms:modified>
</cp:coreProperties>
</file>